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301" r:id="rId4"/>
    <p:sldId id="257" r:id="rId5"/>
    <p:sldId id="262" r:id="rId6"/>
    <p:sldId id="263" r:id="rId7"/>
    <p:sldId id="264" r:id="rId8"/>
    <p:sldId id="265" r:id="rId9"/>
    <p:sldId id="266" r:id="rId10"/>
    <p:sldId id="267" r:id="rId11"/>
    <p:sldId id="268" r:id="rId12"/>
    <p:sldId id="269" r:id="rId13"/>
    <p:sldId id="271" r:id="rId14"/>
    <p:sldId id="278" r:id="rId15"/>
    <p:sldId id="280" r:id="rId16"/>
    <p:sldId id="272" r:id="rId17"/>
    <p:sldId id="281" r:id="rId18"/>
    <p:sldId id="279" r:id="rId19"/>
    <p:sldId id="273" r:id="rId20"/>
    <p:sldId id="274" r:id="rId21"/>
    <p:sldId id="275" r:id="rId22"/>
    <p:sldId id="276" r:id="rId23"/>
    <p:sldId id="277" r:id="rId24"/>
    <p:sldId id="283" r:id="rId25"/>
    <p:sldId id="296" r:id="rId26"/>
    <p:sldId id="297" r:id="rId27"/>
    <p:sldId id="282" r:id="rId28"/>
    <p:sldId id="2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BE89"/>
    <a:srgbClr val="2ACC51"/>
    <a:srgbClr val="08A80C"/>
    <a:srgbClr val="007635"/>
    <a:srgbClr val="205072"/>
    <a:srgbClr val="7BE495"/>
    <a:srgbClr val="16374E"/>
    <a:srgbClr val="56C596"/>
    <a:srgbClr val="FFFF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12" autoAdjust="0"/>
    <p:restoredTop sz="94660"/>
  </p:normalViewPr>
  <p:slideViewPr>
    <p:cSldViewPr snapToGrid="0">
      <p:cViewPr>
        <p:scale>
          <a:sx n="100" d="100"/>
          <a:sy n="100" d="100"/>
        </p:scale>
        <p:origin x="390"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7CC80-4AC2-4A18-94C4-511E665FB4D6}" type="doc">
      <dgm:prSet loTypeId="urn:microsoft.com/office/officeart/2009/3/layout/SpiralPicture" loCatId="picture" qsTypeId="urn:microsoft.com/office/officeart/2005/8/quickstyle/simple1" qsCatId="simple" csTypeId="urn:microsoft.com/office/officeart/2005/8/colors/accent1_2" csCatId="accent1" phldr="1"/>
      <dgm:spPr/>
    </dgm:pt>
    <dgm:pt modelId="{3393FC1B-60E3-43DC-B274-CCB6AD0EE221}">
      <dgm:prSet phldrT="[Text]" phldr="1"/>
      <dgm:spPr/>
      <dgm:t>
        <a:bodyPr/>
        <a:lstStyle/>
        <a:p>
          <a:endParaRPr lang="en-ZA" dirty="0"/>
        </a:p>
      </dgm:t>
    </dgm:pt>
    <dgm:pt modelId="{B7319B92-5166-4C4E-A6BF-B1909B8233F2}" type="sibTrans" cxnId="{16D2A0CB-4805-4E64-B71D-8877D95A4844}">
      <dgm:prSet/>
      <dgm:spPr>
        <a:blipFill>
          <a:blip xmlns:r="http://schemas.openxmlformats.org/officeDocument/2006/relationships" r:embed="rId1"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l="-39000" r="-39000"/>
          </a:stretch>
        </a:blipFill>
        <a:ln>
          <a:noFill/>
        </a:ln>
      </dgm:spPr>
      <dgm:t>
        <a:bodyPr/>
        <a:lstStyle/>
        <a:p>
          <a:endParaRPr lang="en-ZA"/>
        </a:p>
      </dgm:t>
    </dgm:pt>
    <dgm:pt modelId="{D69713A8-D0AC-457C-82CD-4598A7FECA6F}" type="parTrans" cxnId="{16D2A0CB-4805-4E64-B71D-8877D95A4844}">
      <dgm:prSet/>
      <dgm:spPr/>
      <dgm:t>
        <a:bodyPr/>
        <a:lstStyle/>
        <a:p>
          <a:endParaRPr lang="en-ZA"/>
        </a:p>
      </dgm:t>
    </dgm:pt>
    <dgm:pt modelId="{43D2A63D-2971-45CB-9BBD-F66BC4DC2EF6}" type="pres">
      <dgm:prSet presAssocID="{DBC7CC80-4AC2-4A18-94C4-511E665FB4D6}" presName="Name0" presStyleCnt="0">
        <dgm:presLayoutVars>
          <dgm:chMax val="5"/>
          <dgm:dir/>
        </dgm:presLayoutVars>
      </dgm:prSet>
      <dgm:spPr/>
    </dgm:pt>
    <dgm:pt modelId="{C59C63D3-1A85-4141-939C-37673347F036}" type="pres">
      <dgm:prSet presAssocID="{DBC7CC80-4AC2-4A18-94C4-511E665FB4D6}" presName="picts" presStyleCnt="0"/>
      <dgm:spPr/>
    </dgm:pt>
    <dgm:pt modelId="{DDCBB65D-E562-4EBE-9098-7AB151D24415}" type="pres">
      <dgm:prSet presAssocID="{DBC7CC80-4AC2-4A18-94C4-511E665FB4D6}" presName="space1" presStyleCnt="0"/>
      <dgm:spPr/>
    </dgm:pt>
    <dgm:pt modelId="{631F0E0E-BB38-45D1-9D3D-31ED8945236E}" type="pres">
      <dgm:prSet presAssocID="{DBC7CC80-4AC2-4A18-94C4-511E665FB4D6}" presName="space2" presStyleCnt="0"/>
      <dgm:spPr/>
    </dgm:pt>
    <dgm:pt modelId="{30124BFE-46B6-4F97-B547-761AEF2E3EBD}" type="pres">
      <dgm:prSet presAssocID="{B7319B92-5166-4C4E-A6BF-B1909B8233F2}" presName="pictA1" presStyleCnt="0"/>
      <dgm:spPr/>
    </dgm:pt>
    <dgm:pt modelId="{C6B8488F-B5E7-437E-BBF0-578483876030}" type="pres">
      <dgm:prSet presAssocID="{B7319B92-5166-4C4E-A6BF-B1909B8233F2}" presName="imageRepeatNode" presStyleLbl="alignNode1" presStyleIdx="0" presStyleCnt="5"/>
      <dgm:spPr/>
      <dgm:t>
        <a:bodyPr/>
        <a:lstStyle/>
        <a:p>
          <a:endParaRPr lang="en-US"/>
        </a:p>
      </dgm:t>
    </dgm:pt>
    <dgm:pt modelId="{0D551E3F-B090-4058-BF79-FE2C690BEEDC}" type="pres">
      <dgm:prSet presAssocID="{B7319B92-5166-4C4E-A6BF-B1909B8233F2}" presName="oneDotPict" presStyleCnt="0"/>
      <dgm:spPr/>
    </dgm:pt>
    <dgm:pt modelId="{A2C681C2-E030-4A33-B26B-CF7FABD94E89}" type="pres">
      <dgm:prSet presAssocID="{B7319B92-5166-4C4E-A6BF-B1909B8233F2}" presName="dotPict_11" presStyleLbl="solidFgAcc1" presStyleIdx="0" presStyleCnt="2"/>
      <dgm:spPr/>
    </dgm:pt>
    <dgm:pt modelId="{DE610CF9-166C-41E2-8953-BE8799E1773C}" type="pres">
      <dgm:prSet presAssocID="{DBC7CC80-4AC2-4A18-94C4-511E665FB4D6}" presName="pictB2" presStyleLbl="alignNode1" presStyleIdx="1" presStyleCnt="5"/>
      <dgm:spPr>
        <a:solidFill>
          <a:srgbClr val="7BE495"/>
        </a:solidFill>
        <a:ln>
          <a:solidFill>
            <a:srgbClr val="7BE495"/>
          </a:solidFill>
        </a:ln>
      </dgm:spPr>
    </dgm:pt>
    <dgm:pt modelId="{3C56342E-6A0B-4CE3-918C-345AA1132BEC}" type="pres">
      <dgm:prSet presAssocID="{DBC7CC80-4AC2-4A18-94C4-511E665FB4D6}" presName="pictB3" presStyleLbl="alignNode1" presStyleIdx="2" presStyleCnt="5"/>
      <dgm:spPr>
        <a:solidFill>
          <a:srgbClr val="205072"/>
        </a:solidFill>
        <a:ln>
          <a:solidFill>
            <a:srgbClr val="205072"/>
          </a:solidFill>
        </a:ln>
      </dgm:spPr>
    </dgm:pt>
    <dgm:pt modelId="{493A1553-DAF1-4BCD-A95D-B7B8B428A5A7}" type="pres">
      <dgm:prSet presAssocID="{DBC7CC80-4AC2-4A18-94C4-511E665FB4D6}" presName="pictB4" presStyleLbl="alignNode1" presStyleIdx="3" presStyleCnt="5"/>
      <dgm:spPr>
        <a:solidFill>
          <a:srgbClr val="16374E"/>
        </a:solidFill>
        <a:ln>
          <a:solidFill>
            <a:srgbClr val="16374E"/>
          </a:solidFill>
        </a:ln>
      </dgm:spPr>
    </dgm:pt>
    <dgm:pt modelId="{FB1C1008-EB1C-48B3-8547-46F236FE2ADB}" type="pres">
      <dgm:prSet presAssocID="{DBC7CC80-4AC2-4A18-94C4-511E665FB4D6}" presName="pictB5" presStyleLbl="alignNode1" presStyleIdx="4" presStyleCnt="5"/>
      <dgm:spPr>
        <a:solidFill>
          <a:srgbClr val="16374E"/>
        </a:solidFill>
        <a:ln>
          <a:solidFill>
            <a:srgbClr val="16374E"/>
          </a:solidFill>
        </a:ln>
      </dgm:spPr>
    </dgm:pt>
    <dgm:pt modelId="{FE136135-48C1-47C4-A7D8-E7CB05350792}" type="pres">
      <dgm:prSet presAssocID="{DBC7CC80-4AC2-4A18-94C4-511E665FB4D6}" presName="txLine" presStyleCnt="0"/>
      <dgm:spPr/>
    </dgm:pt>
    <dgm:pt modelId="{01B5EE98-795E-4D15-B1AD-EBA005C782D5}" type="pres">
      <dgm:prSet presAssocID="{3393FC1B-60E3-43DC-B274-CCB6AD0EE221}" presName="oneDotTx" presStyleCnt="0"/>
      <dgm:spPr/>
    </dgm:pt>
    <dgm:pt modelId="{7EB28534-B016-402C-8A0D-ECAE9F7AF80F}" type="pres">
      <dgm:prSet presAssocID="{3393FC1B-60E3-43DC-B274-CCB6AD0EE221}" presName="dotTx_11" presStyleLbl="solidFgAcc1" presStyleIdx="1" presStyleCnt="2" custLinFactX="523546" custLinFactNeighborX="600000" custLinFactNeighborY="-96895"/>
      <dgm:spPr/>
    </dgm:pt>
    <dgm:pt modelId="{C74C6B71-CBB3-4B24-8A8C-4D90E2E2F3B0}" type="pres">
      <dgm:prSet presAssocID="{3393FC1B-60E3-43DC-B274-CCB6AD0EE221}" presName="Name37" presStyleLbl="revTx" presStyleIdx="0" presStyleCnt="1" custScaleX="2000000">
        <dgm:presLayoutVars>
          <dgm:bulletEnabled val="1"/>
        </dgm:presLayoutVars>
      </dgm:prSet>
      <dgm:spPr/>
      <dgm:t>
        <a:bodyPr/>
        <a:lstStyle/>
        <a:p>
          <a:endParaRPr lang="en-US"/>
        </a:p>
      </dgm:t>
    </dgm:pt>
  </dgm:ptLst>
  <dgm:cxnLst>
    <dgm:cxn modelId="{4C2FD29B-130D-4AD6-8A8F-4FDD4E8581FA}" type="presOf" srcId="{3393FC1B-60E3-43DC-B274-CCB6AD0EE221}" destId="{C74C6B71-CBB3-4B24-8A8C-4D90E2E2F3B0}" srcOrd="0" destOrd="0" presId="urn:microsoft.com/office/officeart/2009/3/layout/SpiralPicture"/>
    <dgm:cxn modelId="{C71A8287-AAD2-42B0-B0F1-CAAE5EAE50FC}" type="presOf" srcId="{DBC7CC80-4AC2-4A18-94C4-511E665FB4D6}" destId="{43D2A63D-2971-45CB-9BBD-F66BC4DC2EF6}" srcOrd="0" destOrd="0" presId="urn:microsoft.com/office/officeart/2009/3/layout/SpiralPicture"/>
    <dgm:cxn modelId="{16D2A0CB-4805-4E64-B71D-8877D95A4844}" srcId="{DBC7CC80-4AC2-4A18-94C4-511E665FB4D6}" destId="{3393FC1B-60E3-43DC-B274-CCB6AD0EE221}" srcOrd="0" destOrd="0" parTransId="{D69713A8-D0AC-457C-82CD-4598A7FECA6F}" sibTransId="{B7319B92-5166-4C4E-A6BF-B1909B8233F2}"/>
    <dgm:cxn modelId="{6E0F758C-1861-4A37-93FF-003BA8622405}" type="presOf" srcId="{B7319B92-5166-4C4E-A6BF-B1909B8233F2}" destId="{C6B8488F-B5E7-437E-BBF0-578483876030}" srcOrd="0" destOrd="0" presId="urn:microsoft.com/office/officeart/2009/3/layout/SpiralPicture"/>
    <dgm:cxn modelId="{32FFFB32-2C14-4BF4-BD19-15BB0F1222E8}" type="presParOf" srcId="{43D2A63D-2971-45CB-9BBD-F66BC4DC2EF6}" destId="{C59C63D3-1A85-4141-939C-37673347F036}" srcOrd="0" destOrd="0" presId="urn:microsoft.com/office/officeart/2009/3/layout/SpiralPicture"/>
    <dgm:cxn modelId="{CABC0347-BAC5-45CB-AA8E-BF221484231F}" type="presParOf" srcId="{C59C63D3-1A85-4141-939C-37673347F036}" destId="{DDCBB65D-E562-4EBE-9098-7AB151D24415}" srcOrd="0" destOrd="0" presId="urn:microsoft.com/office/officeart/2009/3/layout/SpiralPicture"/>
    <dgm:cxn modelId="{3B0D5277-328B-4E79-8E51-D4DC2986ABBB}" type="presParOf" srcId="{C59C63D3-1A85-4141-939C-37673347F036}" destId="{631F0E0E-BB38-45D1-9D3D-31ED8945236E}" srcOrd="1" destOrd="0" presId="urn:microsoft.com/office/officeart/2009/3/layout/SpiralPicture"/>
    <dgm:cxn modelId="{0413A776-D416-41EA-9DED-20DD7F239211}" type="presParOf" srcId="{C59C63D3-1A85-4141-939C-37673347F036}" destId="{30124BFE-46B6-4F97-B547-761AEF2E3EBD}" srcOrd="2" destOrd="0" presId="urn:microsoft.com/office/officeart/2009/3/layout/SpiralPicture"/>
    <dgm:cxn modelId="{956D8C78-2B07-4261-9D42-A8172C20990A}" type="presParOf" srcId="{30124BFE-46B6-4F97-B547-761AEF2E3EBD}" destId="{C6B8488F-B5E7-437E-BBF0-578483876030}" srcOrd="0" destOrd="0" presId="urn:microsoft.com/office/officeart/2009/3/layout/SpiralPicture"/>
    <dgm:cxn modelId="{9D414BC2-F5A0-42AC-BF63-A02FAC79830C}" type="presParOf" srcId="{C59C63D3-1A85-4141-939C-37673347F036}" destId="{0D551E3F-B090-4058-BF79-FE2C690BEEDC}" srcOrd="3" destOrd="0" presId="urn:microsoft.com/office/officeart/2009/3/layout/SpiralPicture"/>
    <dgm:cxn modelId="{6B42C2A3-9914-4A61-A6F4-5909B1F1EFF3}" type="presParOf" srcId="{0D551E3F-B090-4058-BF79-FE2C690BEEDC}" destId="{A2C681C2-E030-4A33-B26B-CF7FABD94E89}" srcOrd="0" destOrd="0" presId="urn:microsoft.com/office/officeart/2009/3/layout/SpiralPicture"/>
    <dgm:cxn modelId="{73DEEF4A-7FE7-42A8-9127-64D3FF387B12}" type="presParOf" srcId="{C59C63D3-1A85-4141-939C-37673347F036}" destId="{DE610CF9-166C-41E2-8953-BE8799E1773C}" srcOrd="4" destOrd="0" presId="urn:microsoft.com/office/officeart/2009/3/layout/SpiralPicture"/>
    <dgm:cxn modelId="{AEEA6954-406A-4050-8CAB-0E2DC87B1DDF}" type="presParOf" srcId="{C59C63D3-1A85-4141-939C-37673347F036}" destId="{3C56342E-6A0B-4CE3-918C-345AA1132BEC}" srcOrd="5" destOrd="0" presId="urn:microsoft.com/office/officeart/2009/3/layout/SpiralPicture"/>
    <dgm:cxn modelId="{3490E414-CB71-4DE0-AFDB-3835C419F1B1}" type="presParOf" srcId="{C59C63D3-1A85-4141-939C-37673347F036}" destId="{493A1553-DAF1-4BCD-A95D-B7B8B428A5A7}" srcOrd="6" destOrd="0" presId="urn:microsoft.com/office/officeart/2009/3/layout/SpiralPicture"/>
    <dgm:cxn modelId="{CF418FDA-A851-471D-9B92-85F03640BC65}" type="presParOf" srcId="{C59C63D3-1A85-4141-939C-37673347F036}" destId="{FB1C1008-EB1C-48B3-8547-46F236FE2ADB}" srcOrd="7" destOrd="0" presId="urn:microsoft.com/office/officeart/2009/3/layout/SpiralPicture"/>
    <dgm:cxn modelId="{6850ED7A-2DAA-450E-AB54-1DF0281317D1}" type="presParOf" srcId="{43D2A63D-2971-45CB-9BBD-F66BC4DC2EF6}" destId="{FE136135-48C1-47C4-A7D8-E7CB05350792}" srcOrd="1" destOrd="0" presId="urn:microsoft.com/office/officeart/2009/3/layout/SpiralPicture"/>
    <dgm:cxn modelId="{79BAA503-A328-4CA6-BD6E-3DD5E1F778EC}" type="presParOf" srcId="{FE136135-48C1-47C4-A7D8-E7CB05350792}" destId="{01B5EE98-795E-4D15-B1AD-EBA005C782D5}" srcOrd="0" destOrd="0" presId="urn:microsoft.com/office/officeart/2009/3/layout/SpiralPicture"/>
    <dgm:cxn modelId="{62052848-603C-4754-8B22-C413CAA9E20C}" type="presParOf" srcId="{01B5EE98-795E-4D15-B1AD-EBA005C782D5}" destId="{7EB28534-B016-402C-8A0D-ECAE9F7AF80F}" srcOrd="0" destOrd="0" presId="urn:microsoft.com/office/officeart/2009/3/layout/SpiralPicture"/>
    <dgm:cxn modelId="{310489B3-9820-4B43-AE3F-EC21C87CE5AA}" type="presParOf" srcId="{FE136135-48C1-47C4-A7D8-E7CB05350792}" destId="{C74C6B71-CBB3-4B24-8A8C-4D90E2E2F3B0}" srcOrd="1" destOrd="0" presId="urn:microsoft.com/office/officeart/2009/3/layout/Spiral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8488F-B5E7-437E-BBF0-578483876030}">
      <dsp:nvSpPr>
        <dsp:cNvPr id="0" name=""/>
        <dsp:cNvSpPr/>
      </dsp:nvSpPr>
      <dsp:spPr>
        <a:xfrm>
          <a:off x="901065" y="0"/>
          <a:ext cx="6377940" cy="6377940"/>
        </a:xfrm>
        <a:prstGeom prst="rect">
          <a:avLst/>
        </a:prstGeom>
        <a:blipFill>
          <a:blip xmlns:r="http://schemas.openxmlformats.org/officeDocument/2006/relationships" r:embed="rId1"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l="-39000" r="-39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C681C2-E030-4A33-B26B-CF7FABD94E89}">
      <dsp:nvSpPr>
        <dsp:cNvPr id="0" name=""/>
        <dsp:cNvSpPr/>
      </dsp:nvSpPr>
      <dsp:spPr>
        <a:xfrm>
          <a:off x="7059549" y="6158484"/>
          <a:ext cx="109728" cy="10972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610CF9-166C-41E2-8953-BE8799E1773C}">
      <dsp:nvSpPr>
        <dsp:cNvPr id="0" name=""/>
        <dsp:cNvSpPr/>
      </dsp:nvSpPr>
      <dsp:spPr>
        <a:xfrm>
          <a:off x="7413147" y="0"/>
          <a:ext cx="3877787" cy="3877787"/>
        </a:xfrm>
        <a:prstGeom prst="rect">
          <a:avLst/>
        </a:prstGeom>
        <a:solidFill>
          <a:srgbClr val="7BE495"/>
        </a:solidFill>
        <a:ln w="12700" cap="flat" cmpd="sng" algn="ctr">
          <a:solidFill>
            <a:srgbClr val="7BE49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56342E-6A0B-4CE3-918C-345AA1132BEC}">
      <dsp:nvSpPr>
        <dsp:cNvPr id="0" name=""/>
        <dsp:cNvSpPr/>
      </dsp:nvSpPr>
      <dsp:spPr>
        <a:xfrm>
          <a:off x="8924719" y="4011724"/>
          <a:ext cx="2366215" cy="2366215"/>
        </a:xfrm>
        <a:prstGeom prst="rect">
          <a:avLst/>
        </a:prstGeom>
        <a:solidFill>
          <a:srgbClr val="205072"/>
        </a:solidFill>
        <a:ln w="12700" cap="flat" cmpd="sng" algn="ctr">
          <a:solidFill>
            <a:srgbClr val="20507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3A1553-DAF1-4BCD-A95D-B7B8B428A5A7}">
      <dsp:nvSpPr>
        <dsp:cNvPr id="0" name=""/>
        <dsp:cNvSpPr/>
      </dsp:nvSpPr>
      <dsp:spPr>
        <a:xfrm>
          <a:off x="7413147" y="5000304"/>
          <a:ext cx="1377635" cy="1377635"/>
        </a:xfrm>
        <a:prstGeom prst="rect">
          <a:avLst/>
        </a:prstGeom>
        <a:solidFill>
          <a:srgbClr val="16374E"/>
        </a:solidFill>
        <a:ln w="12700" cap="flat" cmpd="sng" algn="ctr">
          <a:solidFill>
            <a:srgbClr val="16374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1C1008-EB1C-48B3-8547-46F236FE2ADB}">
      <dsp:nvSpPr>
        <dsp:cNvPr id="0" name=""/>
        <dsp:cNvSpPr/>
      </dsp:nvSpPr>
      <dsp:spPr>
        <a:xfrm>
          <a:off x="7413147" y="4011724"/>
          <a:ext cx="1377635" cy="848266"/>
        </a:xfrm>
        <a:prstGeom prst="rect">
          <a:avLst/>
        </a:prstGeom>
        <a:solidFill>
          <a:srgbClr val="16374E"/>
        </a:solidFill>
        <a:ln w="12700" cap="flat" cmpd="sng" algn="ctr">
          <a:solidFill>
            <a:srgbClr val="16374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B28534-B016-402C-8A0D-ECAE9F7AF80F}">
      <dsp:nvSpPr>
        <dsp:cNvPr id="0" name=""/>
        <dsp:cNvSpPr/>
      </dsp:nvSpPr>
      <dsp:spPr>
        <a:xfrm>
          <a:off x="10614712" y="6456785"/>
          <a:ext cx="109620" cy="10972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4C6B71-CBB3-4B24-8A8C-4D90E2E2F3B0}">
      <dsp:nvSpPr>
        <dsp:cNvPr id="0" name=""/>
        <dsp:cNvSpPr/>
      </dsp:nvSpPr>
      <dsp:spPr>
        <a:xfrm>
          <a:off x="9492692" y="6377940"/>
          <a:ext cx="1798242" cy="48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2700" rIns="35560" bIns="0" numCol="1" spcCol="1270" anchor="ctr" anchorCtr="0">
          <a:noAutofit/>
        </a:bodyPr>
        <a:lstStyle/>
        <a:p>
          <a:pPr lvl="0" algn="ctr" defTabSz="222250">
            <a:lnSpc>
              <a:spcPct val="90000"/>
            </a:lnSpc>
            <a:spcBef>
              <a:spcPct val="0"/>
            </a:spcBef>
            <a:spcAft>
              <a:spcPct val="35000"/>
            </a:spcAft>
          </a:pPr>
          <a:endParaRPr lang="en-ZA" sz="500" kern="1200" dirty="0"/>
        </a:p>
      </dsp:txBody>
      <dsp:txXfrm>
        <a:off x="9492692" y="6377940"/>
        <a:ext cx="1798242" cy="480060"/>
      </dsp:txXfrm>
    </dsp:sp>
  </dsp:spTree>
</dsp:drawing>
</file>

<file path=ppt/diagrams/layout1.xml><?xml version="1.0" encoding="utf-8"?>
<dgm:layoutDef xmlns:dgm="http://schemas.openxmlformats.org/drawingml/2006/diagram" xmlns:a="http://schemas.openxmlformats.org/drawingml/2006/main" uniqueId="urn:microsoft.com/office/officeart/2009/3/layout/SpiralPicture">
  <dgm:title val=""/>
  <dgm:desc val=""/>
  <dgm:catLst>
    <dgm:cat type="picture" pri="4000"/>
    <dgm:cat type="pictureconvert" pri="4000"/>
  </dgm:catLst>
  <dgm:sampData>
    <dgm:dataModel>
      <dgm:ptLst>
        <dgm:pt modelId="0" type="doc"/>
        <dgm:pt modelId="1"/>
        <dgm:pt modelId="2"/>
        <dgm:pt modelId="3"/>
        <dgm:pt modelId="4"/>
        <dgm:pt modelId="5"/>
      </dgm:ptLst>
      <dgm:cxnLst>
        <dgm:cxn modelId="11" srcId="0" destId="1" srcOrd="0" destOrd="0"/>
        <dgm:cxn modelId="12" srcId="0" destId="2" srcOrd="0" destOrd="0"/>
        <dgm:cxn modelId="13" srcId="0" destId="3" srcOrd="0" destOrd="0"/>
        <dgm:cxn modelId="14" srcId="0" destId="4" srcOrd="0" destOrd="0"/>
        <dgm:cxn modelId="15" srcId="0" destId="5" srcOrd="0" destOrd="0"/>
      </dgm:cxnLst>
      <dgm:bg/>
      <dgm:whole/>
    </dgm:dataModel>
  </dgm:sampData>
  <dgm:styleData useDef="1">
    <dgm:dataModel>
      <dgm:ptLst/>
      <dgm:bg/>
      <dgm:whole/>
    </dgm:dataModel>
  </dgm:styleData>
  <dgm:clrData useDef="1">
    <dgm:dataModel>
      <dgm:ptLst/>
      <dgm:bg/>
      <dgm:whole/>
    </dgm:dataModel>
  </dgm:clrData>
  <dgm:layoutNode name="Name0">
    <dgm:varLst>
      <dgm:chMax val="5"/>
      <dgm:dir/>
    </dgm:varLst>
    <dgm:alg type="composite">
      <dgm:param type="ar" val="1.515"/>
    </dgm:alg>
    <dgm:shape xmlns:r="http://schemas.openxmlformats.org/officeDocument/2006/relationships" r:blip="">
      <dgm:adjLst/>
    </dgm:shape>
    <dgm:constrLst>
      <dgm:constr type="w" for="ch" forName="picts" refType="w"/>
      <dgm:constr type="h" for="ch" forName="picts" refType="h" fact="0.93"/>
      <dgm:constr type="b" for="ch" forName="txLine" refType="h"/>
      <dgm:constr type="w" for="ch" forName="txLine" refType="w"/>
      <dgm:constr type="h" for="ch" forName="txLine" refType="h" fact="0.07"/>
      <dgm:constr type="userD" for="des" refType="h" fact="0.016"/>
    </dgm:constrLst>
    <dgm:forEach name="Name1" axis="self" ptType="parTrans">
      <dgm:forEach name="Name2" axis="self" ptType="sibTrans" st="2">
        <dgm:forEach name="imageRepeat" axis="self">
          <dgm:layoutNode name="imageRepeatNode" styleLbl="alignNode1">
            <dgm:alg type="sp"/>
            <dgm:shape xmlns:r="http://schemas.openxmlformats.org/officeDocument/2006/relationships" type="rect" r:blip="" blipPhldr="1">
              <dgm:adjLst/>
            </dgm:shape>
            <dgm:presOf axis="self"/>
          </dgm:layoutNode>
        </dgm:forEach>
      </dgm:forEach>
    </dgm:forEach>
    <dgm:layoutNode name="picts">
      <dgm:alg type="composite"/>
      <dgm:shape xmlns:r="http://schemas.openxmlformats.org/officeDocument/2006/relationships" r:blip="">
        <dgm:adjLst/>
      </dgm:shape>
      <dgm:choose name="Name3">
        <dgm:if name="Name4" func="var" arg="dir" op="equ" val="norm">
          <dgm:constrLst>
            <dgm:constr type="userD"/>
            <dgm:constr type="w" for="ch" forName="space1" refType="h"/>
            <dgm:constr type="h" for="ch" forName="space1" refType="h"/>
            <dgm:constr type="r" for="ch" forName="space2" refType="w"/>
            <dgm:constr type="w" for="ch" forName="space2" refType="h" fact="0.608"/>
            <dgm:constr type="l" for="ch" forName="pictA1"/>
            <dgm:constr type="t" for="ch" forName="pictA1"/>
            <dgm:constr type="w" for="ch" forName="pictA1" refType="h"/>
            <dgm:constr type="h" for="ch" forName="pictA1" refType="h"/>
            <dgm:constr type="l" for="ch" forName="pictB1"/>
            <dgm:constr type="t" for="ch" forName="pictB1"/>
            <dgm:constr type="w" for="ch" forName="pictB1" refType="h"/>
            <dgm:constr type="h" for="ch" forName="pictB1" refType="h"/>
            <dgm:constr type="r" for="ch" forName="oneDotPict" refType="r" refFor="ch" refForName="pictA1"/>
            <dgm:constr type="b" for="ch" forName="oneDotPict" refType="b" refFor="ch" refForName="pictA1"/>
            <dgm:constr type="rOff" for="ch" forName="oneDotPict" refType="userD" fact="-1"/>
            <dgm:constr type="bOff" for="ch" forName="oneDotPict" refType="userD" fact="-1"/>
            <dgm:constr type="w" for="ch" forName="oneDotPict" refType="userD"/>
            <dgm:constr type="h" for="ch" forName="oneDotPict" refType="userD"/>
            <dgm:constr type="r" for="ch" forName="pictA2" refType="w"/>
            <dgm:constr type="t" for="ch" forName="pictA2"/>
            <dgm:constr type="w" for="ch" forName="pictA2" refType="h" fact="0.608"/>
            <dgm:constr type="h" for="ch" forName="pictA2" refType="h" fact="0.608"/>
            <dgm:constr type="r" for="ch" forName="pictB2" refType="w"/>
            <dgm:constr type="t" for="ch" forName="pictB2"/>
            <dgm:constr type="w" for="ch" forName="pictB2" refType="h" fact="0.608"/>
            <dgm:constr type="h" for="ch" forName="pictB2" refType="h" fact="0.608"/>
            <dgm:constr type="r" for="ch" forName="twoDotsPict" refType="r" refFor="ch" refForName="pictA2"/>
            <dgm:constr type="b" for="ch" forName="twoDotsPict" refType="b" refFor="ch" refForName="pictA2"/>
            <dgm:constr type="rOff" for="ch" forName="twoDotsPict" refType="userD" fact="-1"/>
            <dgm:constr type="bOff" for="ch" forName="twoDotsPict" refType="userD" fact="-1"/>
            <dgm:constr type="w" for="ch" forName="twoDotsPict" refType="userD" fact="2.5"/>
            <dgm:constr type="h" for="ch" forName="twoDotsPict" refType="userD"/>
            <dgm:constr type="r" for="ch" forName="pictA3" refType="w"/>
            <dgm:constr type="b" for="ch" forName="pictA3" refType="h"/>
            <dgm:constr type="w" for="ch" forName="pictA3" refType="h" fact="0.371"/>
            <dgm:constr type="h" for="ch" forName="pictA3" refType="h" fact="0.371"/>
            <dgm:constr type="r" for="ch" forName="pictB3" refType="w"/>
            <dgm:constr type="b" for="ch" forName="pictB3" refType="h"/>
            <dgm:constr type="w" for="ch" forName="pictB3" refType="h" fact="0.371"/>
            <dgm:constr type="h" for="ch" forName="pictB3" refType="h" fact="0.371"/>
            <dgm:constr type="r" for="ch" forName="threeDotsPict" refType="r" refFor="ch" refForName="pictA3"/>
            <dgm:constr type="b" for="ch" forName="threeDotsPict" refType="b" refFor="ch" refForName="pictA3"/>
            <dgm:constr type="rOff" for="ch" forName="threeDotsPict" refType="userD" fact="-1"/>
            <dgm:constr type="bOff" for="ch" forName="threeDotsPict" refType="userD" fact="-1"/>
            <dgm:constr type="w" for="ch" forName="threeDotsPict" refType="userD" fact="3.25"/>
            <dgm:constr type="h" for="ch" forName="threeDotsPict" refType="userD" fact="3.25"/>
            <dgm:constr type="l" for="ch" forName="pictA4" refType="l" refFor="ch" refForName="space2"/>
            <dgm:constr type="b" for="ch" forName="pictA4" refType="h"/>
            <dgm:constr type="w" for="ch" forName="pictA4" refType="h" fact="0.216"/>
            <dgm:constr type="h" for="ch" forName="pictA4" refType="h" fact="0.216"/>
            <dgm:constr type="l" for="ch" forName="pictB4" refType="l" refFor="ch" refForName="space2"/>
            <dgm:constr type="b" for="ch" forName="pictB4" refType="h"/>
            <dgm:constr type="w" for="ch" forName="pictB4" refType="h" fact="0.216"/>
            <dgm:constr type="h" for="ch" forName="pictB4" refType="h" fact="0.216"/>
            <dgm:constr type="r" for="ch" forName="fourDotsPict" refType="r" refFor="ch" refForName="pictA4"/>
            <dgm:constr type="b" for="ch" forName="fourDotsPict" refType="b" refFor="ch" refForName="pictA4"/>
            <dgm:constr type="rOff" for="ch" forName="fourDotsPict" refType="userD" fact="-1"/>
            <dgm:constr type="bOff" for="ch" forName="fourDotsPict" refType="userD" fact="-1"/>
            <dgm:constr type="w" for="ch" forName="fourDotsPict" refType="userD" fact="2.5"/>
            <dgm:constr type="h" for="ch" forName="fourDotsPict" refType="userD" fact="2.5"/>
            <dgm:constr type="l" for="ch" forName="pictA5" refType="l" refFor="ch" refForName="space2"/>
            <dgm:constr type="t" for="ch" forName="pictA5" refType="h" fact="0.629"/>
            <dgm:constr type="w" for="ch" forName="pictA5" refType="h" fact="0.216"/>
            <dgm:constr type="h" for="ch" forName="pictA5" refType="h" fact="0.133"/>
            <dgm:constr type="l" for="ch" forName="pictB5" refType="l" refFor="ch" refForName="space2"/>
            <dgm:constr type="t" for="ch" forName="pictB5" refType="h" fact="0.629"/>
            <dgm:constr type="w" for="ch" forName="pictB5" refType="h" fact="0.216"/>
            <dgm:constr type="h" for="ch" forName="pictB5" refType="h" fact="0.133"/>
            <dgm:constr type="r" for="ch" forName="fiveDotsPict" refType="r" refFor="ch" refForName="pictA5"/>
            <dgm:constr type="b" for="ch" forName="fiveDotsPict" refType="b" refFor="ch" refForName="pictA5"/>
            <dgm:constr type="rOff" for="ch" forName="fiveDotsPict" refType="userD" fact="-1"/>
            <dgm:constr type="bOff" for="ch" forName="fiveDotsPict" refType="userD" fact="-1"/>
            <dgm:constr type="w" for="ch" forName="fiveDotsPict" refType="userD" fact="3.25"/>
            <dgm:constr type="h" for="ch" forName="fiveDotsPict" refType="userD" fact="3.25"/>
          </dgm:constrLst>
        </dgm:if>
        <dgm:else name="Name5">
          <dgm:constrLst>
            <dgm:constr type="userD"/>
            <dgm:constr type="w" for="ch" forName="space1" refType="h"/>
            <dgm:constr type="h" for="ch" forName="space1" refType="h"/>
            <dgm:constr type="l" for="ch" forName="space2"/>
            <dgm:constr type="w" for="ch" forName="space2" refType="h" fact="0.608"/>
            <dgm:constr type="r" for="ch" forName="pictA1" refType="w"/>
            <dgm:constr type="t" for="ch" forName="pictA1"/>
            <dgm:constr type="w" for="ch" forName="pictA1" refType="h"/>
            <dgm:constr type="h" for="ch" forName="pictA1" refType="h"/>
            <dgm:constr type="r" for="ch" forName="pictB1" refType="w"/>
            <dgm:constr type="t" for="ch" forName="pictB1"/>
            <dgm:constr type="w" for="ch" forName="pictB1" refType="h"/>
            <dgm:constr type="h" for="ch" forName="pictB1" refType="h"/>
            <dgm:constr type="r" for="ch" forName="oneDotPict" refType="r" refFor="ch" refForName="pictA1"/>
            <dgm:constr type="b" for="ch" forName="oneDotPict" refType="b" refFor="ch" refForName="pictA1"/>
            <dgm:constr type="rOff" for="ch" forName="oneDotPict" refType="userD" fact="-1"/>
            <dgm:constr type="bOff" for="ch" forName="oneDotPict" refType="userD" fact="-1"/>
            <dgm:constr type="w" for="ch" forName="oneDotPict" refType="userD"/>
            <dgm:constr type="h" for="ch" forName="oneDotPict" refType="userD"/>
            <dgm:constr type="l" for="ch" forName="pictA2"/>
            <dgm:constr type="t" for="ch" forName="pictA2"/>
            <dgm:constr type="w" for="ch" forName="pictA2" refType="h" fact="0.608"/>
            <dgm:constr type="h" for="ch" forName="pictA2" refType="h" fact="0.608"/>
            <dgm:constr type="l" for="ch" forName="pictB2"/>
            <dgm:constr type="t" for="ch" forName="pictB2"/>
            <dgm:constr type="w" for="ch" forName="pictB2" refType="h" fact="0.608"/>
            <dgm:constr type="h" for="ch" forName="pictB2" refType="h" fact="0.608"/>
            <dgm:constr type="r" for="ch" forName="twoDotsPict" refType="r" refFor="ch" refForName="pictA2"/>
            <dgm:constr type="b" for="ch" forName="twoDotsPict" refType="b" refFor="ch" refForName="pictA2"/>
            <dgm:constr type="rOff" for="ch" forName="twoDotsPict" refType="userD" fact="-1"/>
            <dgm:constr type="bOff" for="ch" forName="twoDotsPict" refType="userD" fact="-1"/>
            <dgm:constr type="w" for="ch" forName="twoDotsPict" refType="userD" fact="2.5"/>
            <dgm:constr type="h" for="ch" forName="twoDotsPict" refType="userD"/>
            <dgm:constr type="l" for="ch" forName="pictA3"/>
            <dgm:constr type="b" for="ch" forName="pictA3" refType="h"/>
            <dgm:constr type="w" for="ch" forName="pictA3" refType="h" fact="0.371"/>
            <dgm:constr type="h" for="ch" forName="pictA3" refType="h" fact="0.371"/>
            <dgm:constr type="l" for="ch" forName="pictB3"/>
            <dgm:constr type="b" for="ch" forName="pictB3" refType="h"/>
            <dgm:constr type="w" for="ch" forName="pictB3" refType="h" fact="0.371"/>
            <dgm:constr type="h" for="ch" forName="pictB3" refType="h" fact="0.371"/>
            <dgm:constr type="r" for="ch" forName="threeDotsPict" refType="r" refFor="ch" refForName="pictA3"/>
            <dgm:constr type="b" for="ch" forName="threeDotsPict" refType="b" refFor="ch" refForName="pictA3"/>
            <dgm:constr type="rOff" for="ch" forName="threeDotsPict" refType="userD" fact="-1"/>
            <dgm:constr type="bOff" for="ch" forName="threeDotsPict" refType="userD" fact="-1"/>
            <dgm:constr type="w" for="ch" forName="threeDotsPict" refType="userD" fact="3.25"/>
            <dgm:constr type="h" for="ch" forName="threeDotsPict" refType="userD" fact="3.25"/>
            <dgm:constr type="r" for="ch" forName="pictA4" refType="r" refFor="ch" refForName="space2"/>
            <dgm:constr type="b" for="ch" forName="pictA4" refType="h"/>
            <dgm:constr type="w" for="ch" forName="pictA4" refType="h" fact="0.216"/>
            <dgm:constr type="h" for="ch" forName="pictA4" refType="h" fact="0.216"/>
            <dgm:constr type="r" for="ch" forName="pictB4" refType="r" refFor="ch" refForName="space2"/>
            <dgm:constr type="b" for="ch" forName="pictB4" refType="h"/>
            <dgm:constr type="w" for="ch" forName="pictB4" refType="h" fact="0.216"/>
            <dgm:constr type="h" for="ch" forName="pictB4" refType="h" fact="0.216"/>
            <dgm:constr type="r" for="ch" forName="fourDotsPict" refType="r" refFor="ch" refForName="pictA4"/>
            <dgm:constr type="b" for="ch" forName="fourDotsPict" refType="b" refFor="ch" refForName="pictA4"/>
            <dgm:constr type="rOff" for="ch" forName="fourDotsPict" refType="userD" fact="-1"/>
            <dgm:constr type="bOff" for="ch" forName="fourDotsPict" refType="userD" fact="-1"/>
            <dgm:constr type="w" for="ch" forName="fourDotsPict" refType="userD" fact="2.5"/>
            <dgm:constr type="h" for="ch" forName="fourDotsPict" refType="userD" fact="2.5"/>
            <dgm:constr type="r" for="ch" forName="pictA5" refType="r" refFor="ch" refForName="space2"/>
            <dgm:constr type="t" for="ch" forName="pictA5" refType="h" fact="0.629"/>
            <dgm:constr type="w" for="ch" forName="pictA5" refType="h" fact="0.216"/>
            <dgm:constr type="h" for="ch" forName="pictA5" refType="h" fact="0.133"/>
            <dgm:constr type="r" for="ch" forName="pictB5" refType="r" refFor="ch" refForName="space2"/>
            <dgm:constr type="t" for="ch" forName="pictB5" refType="h" fact="0.629"/>
            <dgm:constr type="w" for="ch" forName="pictB5" refType="h" fact="0.216"/>
            <dgm:constr type="h" for="ch" forName="pictB5" refType="h" fact="0.133"/>
            <dgm:constr type="r" for="ch" forName="fiveDotsPict" refType="r" refFor="ch" refForName="pictA5"/>
            <dgm:constr type="b" for="ch" forName="fiveDotsPict" refType="b" refFor="ch" refForName="pictA5"/>
            <dgm:constr type="rOff" for="ch" forName="fiveDotsPict" refType="userD" fact="-1"/>
            <dgm:constr type="bOff" for="ch" forName="fiveDotsPict" refType="userD" fact="-1"/>
            <dgm:constr type="w" for="ch" forName="fiveDotsPict" refType="userD" fact="3.25"/>
            <dgm:constr type="h" for="ch" forName="fiveDotsPict" refType="userD" fact="3.25"/>
          </dgm:constrLst>
        </dgm:else>
      </dgm:choose>
      <dgm:layoutNode name="space1">
        <dgm:alg type="sp"/>
        <dgm:shape xmlns:r="http://schemas.openxmlformats.org/officeDocument/2006/relationships" r:blip="">
          <dgm:adjLst/>
        </dgm:shape>
      </dgm:layoutNode>
      <dgm:layoutNode name="space2">
        <dgm:alg type="sp"/>
        <dgm:shape xmlns:r="http://schemas.openxmlformats.org/officeDocument/2006/relationships" r:blip="">
          <dgm:adjLst/>
        </dgm:shape>
      </dgm:layoutNode>
      <dgm:choose name="Name6">
        <dgm:if name="Name7" axis="ch" ptType="node" func="cnt" op="gte" val="1">
          <dgm:forEach name="Name8" axis="ch" ptType="sibTrans" hideLastTrans="0" cnt="1">
            <dgm:layoutNode name="pictA1">
              <dgm:alg type="sp"/>
              <dgm:shape xmlns:r="http://schemas.openxmlformats.org/officeDocument/2006/relationships" r:blip="">
                <dgm:adjLst/>
              </dgm:shape>
              <dgm:presOf/>
              <dgm:forEach name="Name9" ref="imageRepeat"/>
            </dgm:layoutNode>
            <dgm:layoutNode name="oneDotPict">
              <dgm:alg type="composite"/>
              <dgm:shape xmlns:r="http://schemas.openxmlformats.org/officeDocument/2006/relationships" r:blip="">
                <dgm:adjLst/>
              </dgm:shape>
              <dgm:presOf/>
              <dgm:constrLst>
                <dgm:constr type="userD"/>
                <dgm:constr type="w" for="ch" forName="dotPict_11" refType="userD"/>
                <dgm:constr type="h" for="ch" forName="dotPict_11" refType="userD"/>
              </dgm:constrLst>
              <dgm:layoutNode name="dotPict_11" styleLbl="solidFgAcc1">
                <dgm:alg type="sp"/>
                <dgm:shape xmlns:r="http://schemas.openxmlformats.org/officeDocument/2006/relationships" type="ellipse" r:blip="">
                  <dgm:adjLst/>
                </dgm:shape>
                <dgm:presOf/>
              </dgm:layoutNode>
            </dgm:layoutNode>
          </dgm:forEach>
        </dgm:if>
        <dgm:else name="Name10">
          <dgm:layoutNode name="pictB1" styleLbl="alignNode1">
            <dgm:alg type="sp"/>
            <dgm:shape xmlns:r="http://schemas.openxmlformats.org/officeDocument/2006/relationships" type="rect" r:blip="">
              <dgm:adjLst/>
            </dgm:shape>
            <dgm:presOf/>
          </dgm:layoutNode>
        </dgm:else>
      </dgm:choose>
      <dgm:choose name="Name11">
        <dgm:if name="Name12" axis="ch" ptType="node" func="cnt" op="gte" val="2">
          <dgm:forEach name="Name13" axis="ch" ptType="sibTrans" hideLastTrans="0" st="2" cnt="1">
            <dgm:layoutNode name="pictA2">
              <dgm:alg type="sp"/>
              <dgm:shape xmlns:r="http://schemas.openxmlformats.org/officeDocument/2006/relationships" r:blip="">
                <dgm:adjLst/>
              </dgm:shape>
              <dgm:presOf/>
              <dgm:forEach name="Name14" ref="imageRepeat"/>
            </dgm:layoutNode>
            <dgm:layoutNode name="twoDotsPict">
              <dgm:alg type="composite"/>
              <dgm:shape xmlns:r="http://schemas.openxmlformats.org/officeDocument/2006/relationships" r:blip="">
                <dgm:adjLst/>
              </dgm:shape>
              <dgm:presOf/>
              <dgm:constrLst>
                <dgm:constr type="userD"/>
                <dgm:constr type="w" for="ch" forName="dotPict_21" refType="userD"/>
                <dgm:constr type="h" for="ch" forName="dotPict_21" refType="userD"/>
                <dgm:constr type="l" for="ch" forName="dotPict_22" refType="userD" fact="1.5"/>
                <dgm:constr type="w" for="ch" forName="dotPict_22" refType="userD"/>
                <dgm:constr type="h" for="ch" forName="dotPict_22" refType="userD"/>
              </dgm:constrLst>
              <dgm:layoutNode name="dotPict_21" styleLbl="solidFgAcc1">
                <dgm:alg type="sp"/>
                <dgm:shape xmlns:r="http://schemas.openxmlformats.org/officeDocument/2006/relationships" type="ellipse" r:blip="">
                  <dgm:adjLst/>
                </dgm:shape>
                <dgm:presOf/>
              </dgm:layoutNode>
              <dgm:layoutNode name="dotPict_22" styleLbl="solidFgAcc1">
                <dgm:alg type="sp"/>
                <dgm:shape xmlns:r="http://schemas.openxmlformats.org/officeDocument/2006/relationships" type="ellipse" r:blip="">
                  <dgm:adjLst/>
                </dgm:shape>
                <dgm:presOf/>
              </dgm:layoutNode>
            </dgm:layoutNode>
          </dgm:forEach>
        </dgm:if>
        <dgm:else name="Name15">
          <dgm:layoutNode name="pictB2" styleLbl="alignNode1">
            <dgm:alg type="sp"/>
            <dgm:shape xmlns:r="http://schemas.openxmlformats.org/officeDocument/2006/relationships" type="rect" r:blip="">
              <dgm:adjLst/>
            </dgm:shape>
            <dgm:presOf/>
          </dgm:layoutNode>
        </dgm:else>
      </dgm:choose>
      <dgm:choose name="Name16">
        <dgm:if name="Name17" axis="ch" ptType="node" func="cnt" op="gte" val="3">
          <dgm:forEach name="Name18" axis="ch" ptType="sibTrans" hideLastTrans="0" st="3" cnt="1">
            <dgm:layoutNode name="pictA3">
              <dgm:alg type="sp"/>
              <dgm:shape xmlns:r="http://schemas.openxmlformats.org/officeDocument/2006/relationships" r:blip="">
                <dgm:adjLst/>
              </dgm:shape>
              <dgm:presOf/>
              <dgm:forEach name="Name19" ref="imageRepeat"/>
            </dgm:layoutNode>
            <dgm:layoutNode name="threeDotsPict">
              <dgm:alg type="composite"/>
              <dgm:shape xmlns:r="http://schemas.openxmlformats.org/officeDocument/2006/relationships" r:blip="">
                <dgm:adjLst/>
              </dgm:shape>
              <dgm:presOf/>
              <dgm:constrLst>
                <dgm:constr type="userD"/>
                <dgm:constr type="l" for="ch" forName="dotPict_31"/>
                <dgm:constr type="t" for="ch" forName="dotPict_31" refType="userD" fact="2.25"/>
                <dgm:constr type="w" for="ch" forName="dotPict_31" refType="userD"/>
                <dgm:constr type="h" for="ch" forName="dotPict_31" refType="userD"/>
                <dgm:constr type="l" for="ch" forName="dotPict_32" refType="userD" fact="1.125"/>
                <dgm:constr type="t" for="ch" forName="dotPict_32" refType="userD" fact="1.125"/>
                <dgm:constr type="w" for="ch" forName="dotPict_32" refType="userD"/>
                <dgm:constr type="h" for="ch" forName="dotPict_32" refType="userD"/>
                <dgm:constr type="l" for="ch" forName="dotPict_33" refType="userD" fact="2.25"/>
                <dgm:constr type="t" for="ch" forName="dotPict_33"/>
                <dgm:constr type="w" for="ch" forName="dotPict_33" refType="userD"/>
                <dgm:constr type="h" for="ch" forName="dotPict_33" refType="userD"/>
              </dgm:constrLst>
              <dgm:layoutNode name="dotPict_31" styleLbl="solidFgAcc1">
                <dgm:alg type="sp"/>
                <dgm:shape xmlns:r="http://schemas.openxmlformats.org/officeDocument/2006/relationships" type="ellipse" r:blip="">
                  <dgm:adjLst/>
                </dgm:shape>
                <dgm:presOf/>
              </dgm:layoutNode>
              <dgm:layoutNode name="dotPict_32" styleLbl="solidFgAcc1">
                <dgm:alg type="sp"/>
                <dgm:shape xmlns:r="http://schemas.openxmlformats.org/officeDocument/2006/relationships" type="ellipse" r:blip="">
                  <dgm:adjLst/>
                </dgm:shape>
                <dgm:presOf/>
              </dgm:layoutNode>
              <dgm:layoutNode name="dotPict_33" styleLbl="solidFgAcc1">
                <dgm:alg type="sp"/>
                <dgm:shape xmlns:r="http://schemas.openxmlformats.org/officeDocument/2006/relationships" type="ellipse" r:blip="">
                  <dgm:adjLst/>
                </dgm:shape>
                <dgm:presOf/>
              </dgm:layoutNode>
            </dgm:layoutNode>
          </dgm:forEach>
        </dgm:if>
        <dgm:else name="Name20">
          <dgm:layoutNode name="pictB3" styleLbl="alignNode1">
            <dgm:alg type="sp"/>
            <dgm:shape xmlns:r="http://schemas.openxmlformats.org/officeDocument/2006/relationships" type="rect" r:blip="">
              <dgm:adjLst/>
            </dgm:shape>
            <dgm:presOf/>
          </dgm:layoutNode>
        </dgm:else>
      </dgm:choose>
      <dgm:choose name="Name21">
        <dgm:if name="Name22" axis="ch" ptType="node" func="cnt" op="gte" val="4">
          <dgm:forEach name="Name23" axis="ch" ptType="sibTrans" hideLastTrans="0" st="4" cnt="1">
            <dgm:layoutNode name="pictA4">
              <dgm:alg type="sp"/>
              <dgm:shape xmlns:r="http://schemas.openxmlformats.org/officeDocument/2006/relationships" r:blip="">
                <dgm:adjLst/>
              </dgm:shape>
              <dgm:presOf/>
              <dgm:forEach name="Name24" ref="imageRepeat"/>
            </dgm:layoutNode>
            <dgm:layoutNode name="fourDotsPict">
              <dgm:alg type="composite"/>
              <dgm:shape xmlns:r="http://schemas.openxmlformats.org/officeDocument/2006/relationships" r:blip="">
                <dgm:adjLst/>
              </dgm:shape>
              <dgm:presOf/>
              <dgm:constrLst>
                <dgm:constr type="userD"/>
                <dgm:constr type="w" for="ch" forName="dotPict_41" refType="userD"/>
                <dgm:constr type="h" for="ch" forName="dotPict_41" refType="userD"/>
                <dgm:constr type="l" for="ch" forName="dotPict_42" refType="userD" fact="1.5"/>
                <dgm:constr type="w" for="ch" forName="dotPict_42" refType="userD"/>
                <dgm:constr type="h" for="ch" forName="dotPict_42" refType="userD"/>
                <dgm:constr type="t" for="ch" forName="dotPict_43" refType="userD" fact="1.5"/>
                <dgm:constr type="w" for="ch" forName="dotPict_43" refType="userD"/>
                <dgm:constr type="h" for="ch" forName="dotPict_43" refType="userD"/>
                <dgm:constr type="l" for="ch" forName="dotPict_44" refType="userD" fact="1.5"/>
                <dgm:constr type="t" for="ch" forName="dotPict_44" refType="userD" fact="1.5"/>
                <dgm:constr type="w" for="ch" forName="dotPict_44" refType="userD"/>
                <dgm:constr type="h" for="ch" forName="dotPict_44" refType="userD"/>
              </dgm:constrLst>
              <dgm:layoutNode name="dotPict_41" styleLbl="solidFgAcc1">
                <dgm:alg type="sp"/>
                <dgm:shape xmlns:r="http://schemas.openxmlformats.org/officeDocument/2006/relationships" type="ellipse" r:blip="">
                  <dgm:adjLst/>
                </dgm:shape>
                <dgm:presOf/>
              </dgm:layoutNode>
              <dgm:layoutNode name="dotPict_42" styleLbl="solidFgAcc1">
                <dgm:alg type="sp"/>
                <dgm:shape xmlns:r="http://schemas.openxmlformats.org/officeDocument/2006/relationships" type="ellipse" r:blip="">
                  <dgm:adjLst/>
                </dgm:shape>
                <dgm:presOf/>
              </dgm:layoutNode>
              <dgm:layoutNode name="dotPict_43" styleLbl="solidFgAcc1">
                <dgm:alg type="sp"/>
                <dgm:shape xmlns:r="http://schemas.openxmlformats.org/officeDocument/2006/relationships" type="ellipse" r:blip="">
                  <dgm:adjLst/>
                </dgm:shape>
                <dgm:presOf/>
              </dgm:layoutNode>
              <dgm:layoutNode name="dotPict_44" styleLbl="solidFgAcc1">
                <dgm:alg type="sp"/>
                <dgm:shape xmlns:r="http://schemas.openxmlformats.org/officeDocument/2006/relationships" type="ellipse" r:blip="">
                  <dgm:adjLst/>
                </dgm:shape>
                <dgm:presOf/>
              </dgm:layoutNode>
            </dgm:layoutNode>
          </dgm:forEach>
        </dgm:if>
        <dgm:else name="Name25">
          <dgm:layoutNode name="pictB4" styleLbl="alignNode1">
            <dgm:alg type="sp"/>
            <dgm:shape xmlns:r="http://schemas.openxmlformats.org/officeDocument/2006/relationships" type="rect" r:blip="">
              <dgm:adjLst/>
            </dgm:shape>
            <dgm:presOf/>
          </dgm:layoutNode>
        </dgm:else>
      </dgm:choose>
      <dgm:choose name="Name26">
        <dgm:if name="Name27" axis="ch" ptType="node" func="cnt" op="gte" val="5">
          <dgm:forEach name="Name28" axis="ch" ptType="sibTrans" hideLastTrans="0" st="5" cnt="1">
            <dgm:layoutNode name="pictA5">
              <dgm:alg type="sp"/>
              <dgm:shape xmlns:r="http://schemas.openxmlformats.org/officeDocument/2006/relationships" r:blip="">
                <dgm:adjLst/>
              </dgm:shape>
              <dgm:presOf/>
              <dgm:forEach name="Name29" ref="imageRepeat"/>
            </dgm:layoutNode>
            <dgm:layoutNode name="fiveDotsPict">
              <dgm:alg type="composite"/>
              <dgm:shape xmlns:r="http://schemas.openxmlformats.org/officeDocument/2006/relationships" r:blip="">
                <dgm:adjLst/>
              </dgm:shape>
              <dgm:presOf/>
              <dgm:constrLst>
                <dgm:constr type="userD"/>
                <dgm:constr type="l" for="ch" forName="dotPict_51"/>
                <dgm:constr type="t" for="ch" forName="dotPict_51" refType="userD" fact="2.25"/>
                <dgm:constr type="w" for="ch" forName="dotPict_51" refType="userD"/>
                <dgm:constr type="h" for="ch" forName="dotPict_51" refType="userD"/>
                <dgm:constr type="l" for="ch" forName="dotPict_52" refType="userD" fact="1.125"/>
                <dgm:constr type="t" for="ch" forName="dotPict_52" refType="userD" fact="1.125"/>
                <dgm:constr type="w" for="ch" forName="dotPict_52" refType="userD"/>
                <dgm:constr type="h" for="ch" forName="dotPict_52" refType="userD"/>
                <dgm:constr type="l" for="ch" forName="dotPict_53" refType="userD" fact="2.25"/>
                <dgm:constr type="t" for="ch" forName="dotPict_53"/>
                <dgm:constr type="w" for="ch" forName="dotPict_53" refType="userD"/>
                <dgm:constr type="h" for="ch" forName="dotPict_53" refType="userD"/>
                <dgm:constr type="l" for="ch" forName="dotPict_54"/>
                <dgm:constr type="t" for="ch" forName="dotPict_54"/>
                <dgm:constr type="w" for="ch" forName="dotPict_54" refType="userD"/>
                <dgm:constr type="h" for="ch" forName="dotPict_54" refType="userD"/>
                <dgm:constr type="l" for="ch" forName="dotPict_55" refType="userD" fact="2.25"/>
                <dgm:constr type="t" for="ch" forName="dotPict_55" refType="userD" fact="2.25"/>
                <dgm:constr type="w" for="ch" forName="dotPict_55" refType="userD"/>
                <dgm:constr type="h" for="ch" forName="dotPict_55" refType="userD"/>
              </dgm:constrLst>
              <dgm:layoutNode name="dotPict_51" styleLbl="solidFgAcc1">
                <dgm:alg type="sp"/>
                <dgm:shape xmlns:r="http://schemas.openxmlformats.org/officeDocument/2006/relationships" type="ellipse" r:blip="">
                  <dgm:adjLst/>
                </dgm:shape>
                <dgm:presOf/>
              </dgm:layoutNode>
              <dgm:layoutNode name="dotPict_52" styleLbl="solidFgAcc1">
                <dgm:alg type="sp"/>
                <dgm:shape xmlns:r="http://schemas.openxmlformats.org/officeDocument/2006/relationships" type="ellipse" r:blip="">
                  <dgm:adjLst/>
                </dgm:shape>
                <dgm:presOf/>
              </dgm:layoutNode>
              <dgm:layoutNode name="dotPict_53" styleLbl="solidFgAcc1">
                <dgm:alg type="sp"/>
                <dgm:shape xmlns:r="http://schemas.openxmlformats.org/officeDocument/2006/relationships" type="ellipse" r:blip="">
                  <dgm:adjLst/>
                </dgm:shape>
                <dgm:presOf/>
              </dgm:layoutNode>
              <dgm:layoutNode name="dotPict_54" styleLbl="solidFgAcc1">
                <dgm:alg type="sp"/>
                <dgm:shape xmlns:r="http://schemas.openxmlformats.org/officeDocument/2006/relationships" type="ellipse" r:blip="">
                  <dgm:adjLst/>
                </dgm:shape>
                <dgm:presOf/>
              </dgm:layoutNode>
              <dgm:layoutNode name="dotPict_55" styleLbl="solidFgAcc1">
                <dgm:alg type="sp"/>
                <dgm:shape xmlns:r="http://schemas.openxmlformats.org/officeDocument/2006/relationships" type="ellipse" r:blip="">
                  <dgm:adjLst/>
                </dgm:shape>
                <dgm:presOf/>
              </dgm:layoutNode>
            </dgm:layoutNode>
          </dgm:forEach>
        </dgm:if>
        <dgm:else name="Name30">
          <dgm:layoutNode name="pictB5" styleLbl="alignNode1">
            <dgm:alg type="sp"/>
            <dgm:shape xmlns:r="http://schemas.openxmlformats.org/officeDocument/2006/relationships" type="rect" r:blip="">
              <dgm:adjLst/>
            </dgm:shape>
            <dgm:presOf/>
          </dgm:layoutNode>
        </dgm:else>
      </dgm:choose>
    </dgm:layoutNode>
    <dgm:layoutNode name="txLine">
      <dgm:choose name="Name31">
        <dgm:if name="Name32" func="var" arg="dir" op="equ" val="norm">
          <dgm:alg type="lin">
            <dgm:param type="horzAlign" val="r"/>
          </dgm:alg>
        </dgm:if>
        <dgm:else name="Name33">
          <dgm:alg type="lin">
            <dgm:param type="horzAlign" val="l"/>
            <dgm:param type="linDir" val="fromR"/>
          </dgm:alg>
        </dgm:else>
      </dgm:choose>
      <dgm:constrLst>
        <dgm:constr type="primFontSz" for="ch" ptType="node" op="equ" val="65"/>
        <dgm:constr type="w" for="ch" ptType="node" refType="primFontSz" refFor="ch" refPtType="node" fact="0.5"/>
        <dgm:constr type="h" for="ch" ptType="node" refType="h"/>
      </dgm:constrLst>
      <dgm:ruleLst>
        <dgm:rule type="primFontSz" for="ch" ptType="node" val="5" fact="NaN" max="NaN"/>
      </dgm:ruleLst>
      <dgm:forEach name="Name34" axis="ch" ptType="node">
        <dgm:choose name="Name35">
          <dgm:if name="Name36" axis="self" ptType="node" func="pos" op="equ" val="1">
            <dgm:layoutNode name="oneDotTx">
              <dgm:alg type="composite"/>
              <dgm:shape xmlns:r="http://schemas.openxmlformats.org/officeDocument/2006/relationships" r:blip="">
                <dgm:adjLst/>
              </dgm:shape>
              <dgm:presOf/>
              <dgm:constrLst>
                <dgm:constr type="userD"/>
                <dgm:constr type="w" for="ch" forName="dotTx_11" refType="userD"/>
                <dgm:constr type="h" for="ch" forName="dotTx_11" refType="userD"/>
              </dgm:constrLst>
              <dgm:layoutNode name="dotTx_11" styleLbl="solidFgAcc1">
                <dgm:alg type="sp"/>
                <dgm:shape xmlns:r="http://schemas.openxmlformats.org/officeDocument/2006/relationships" type="ellipse" r:blip="">
                  <dgm:adjLst/>
                </dgm:shape>
                <dgm:presOf/>
              </dgm:layoutNode>
            </dgm:layoutNode>
            <dgm:layoutNode name="Name37"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38" axis="self" ptType="node" func="pos" op="equ" val="2">
            <dgm:layoutNode name="twoDotsTx">
              <dgm:alg type="composite"/>
              <dgm:shape xmlns:r="http://schemas.openxmlformats.org/officeDocument/2006/relationships" r:blip="">
                <dgm:adjLst/>
              </dgm:shape>
              <dgm:presOf/>
              <dgm:constrLst>
                <dgm:constr type="userD"/>
                <dgm:constr type="w" for="ch" forName="dotTx_21" refType="userD"/>
                <dgm:constr type="h" for="ch" forName="dotTx_21" refType="userD"/>
                <dgm:constr type="l" for="ch" forName="dotTx_22" refType="userD" fact="1.5"/>
                <dgm:constr type="w" for="ch" forName="dotTx_22" refType="userD"/>
                <dgm:constr type="h" for="ch" forName="dotTx_22" refType="userD"/>
              </dgm:constrLst>
              <dgm:layoutNode name="dotTx_21" styleLbl="solidFgAcc1">
                <dgm:alg type="sp"/>
                <dgm:shape xmlns:r="http://schemas.openxmlformats.org/officeDocument/2006/relationships" type="ellipse" r:blip="">
                  <dgm:adjLst/>
                </dgm:shape>
                <dgm:presOf/>
              </dgm:layoutNode>
              <dgm:layoutNode name="dotTx_22" styleLbl="solidFgAcc1">
                <dgm:alg type="sp"/>
                <dgm:shape xmlns:r="http://schemas.openxmlformats.org/officeDocument/2006/relationships" type="ellipse" r:blip="">
                  <dgm:adjLst/>
                </dgm:shape>
                <dgm:presOf/>
              </dgm:layoutNode>
            </dgm:layoutNode>
            <dgm:layoutNode name="Name39"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0" axis="self" ptType="node" func="pos" op="equ" val="3">
            <dgm:layoutNode name="threeDotsTx">
              <dgm:alg type="composite"/>
              <dgm:shape xmlns:r="http://schemas.openxmlformats.org/officeDocument/2006/relationships" r:blip="">
                <dgm:adjLst/>
              </dgm:shape>
              <dgm:presOf/>
              <dgm:constrLst>
                <dgm:constr type="userD"/>
                <dgm:constr type="l" for="ch" forName="dotTx_31"/>
                <dgm:constr type="t" for="ch" forName="dotTx_31" refType="userD" fact="2.25"/>
                <dgm:constr type="w" for="ch" forName="dotTx_31" refType="userD"/>
                <dgm:constr type="h" for="ch" forName="dotTx_31" refType="userD"/>
                <dgm:constr type="l" for="ch" forName="dotTx_32" refType="userD" fact="1.125"/>
                <dgm:constr type="t" for="ch" forName="dotTx_32" refType="userD" fact="1.125"/>
                <dgm:constr type="w" for="ch" forName="dotTx_32" refType="userD"/>
                <dgm:constr type="h" for="ch" forName="dotTx_32" refType="userD"/>
                <dgm:constr type="l" for="ch" forName="dotTx_33" refType="userD" fact="2.25"/>
                <dgm:constr type="t" for="ch" forName="dotTx_33"/>
                <dgm:constr type="w" for="ch" forName="dotTx_33" refType="userD"/>
                <dgm:constr type="h" for="ch" forName="dotTx_33" refType="userD"/>
              </dgm:constrLst>
              <dgm:layoutNode name="dotTx_31" styleLbl="solidFgAcc1">
                <dgm:alg type="sp"/>
                <dgm:shape xmlns:r="http://schemas.openxmlformats.org/officeDocument/2006/relationships" type="ellipse" r:blip="">
                  <dgm:adjLst/>
                </dgm:shape>
                <dgm:presOf/>
              </dgm:layoutNode>
              <dgm:layoutNode name="dotTx_32" styleLbl="solidFgAcc1">
                <dgm:alg type="sp"/>
                <dgm:shape xmlns:r="http://schemas.openxmlformats.org/officeDocument/2006/relationships" type="ellipse" r:blip="">
                  <dgm:adjLst/>
                </dgm:shape>
                <dgm:presOf/>
              </dgm:layoutNode>
              <dgm:layoutNode name="dotTx_33" styleLbl="solidFgAcc1">
                <dgm:alg type="sp"/>
                <dgm:shape xmlns:r="http://schemas.openxmlformats.org/officeDocument/2006/relationships" type="ellipse" r:blip="">
                  <dgm:adjLst/>
                </dgm:shape>
                <dgm:presOf/>
              </dgm:layoutNode>
            </dgm:layoutNode>
            <dgm:layoutNode name="Name41"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2" axis="self" ptType="node" func="pos" op="equ" val="4">
            <dgm:layoutNode name="fourDotsTx">
              <dgm:alg type="composite"/>
              <dgm:shape xmlns:r="http://schemas.openxmlformats.org/officeDocument/2006/relationships" r:blip="">
                <dgm:adjLst/>
              </dgm:shape>
              <dgm:presOf/>
              <dgm:constrLst>
                <dgm:constr type="userD"/>
                <dgm:constr type="w" for="ch" forName="dotTx_41" refType="userD"/>
                <dgm:constr type="h" for="ch" forName="dotTx_41" refType="userD"/>
                <dgm:constr type="l" for="ch" forName="dotTx_42" refType="userD" fact="1.5"/>
                <dgm:constr type="w" for="ch" forName="dotTx_42" refType="userD"/>
                <dgm:constr type="h" for="ch" forName="dotTx_42" refType="userD"/>
                <dgm:constr type="t" for="ch" forName="dotTx_43" refType="userD" fact="1.5"/>
                <dgm:constr type="w" for="ch" forName="dotTx_43" refType="userD"/>
                <dgm:constr type="h" for="ch" forName="dotTx_43" refType="userD"/>
                <dgm:constr type="l" for="ch" forName="dotTx_44" refType="userD" fact="1.5"/>
                <dgm:constr type="t" for="ch" forName="dotTx_44" refType="userD" fact="1.5"/>
                <dgm:constr type="w" for="ch" forName="dotTx_44" refType="userD"/>
                <dgm:constr type="h" for="ch" forName="dotTx_44" refType="userD"/>
              </dgm:constrLst>
              <dgm:layoutNode name="dotTx_41" styleLbl="solidFgAcc1">
                <dgm:alg type="sp"/>
                <dgm:shape xmlns:r="http://schemas.openxmlformats.org/officeDocument/2006/relationships" type="ellipse" r:blip="">
                  <dgm:adjLst/>
                </dgm:shape>
                <dgm:presOf/>
              </dgm:layoutNode>
              <dgm:layoutNode name="dotTx_42" styleLbl="solidFgAcc1">
                <dgm:alg type="sp"/>
                <dgm:shape xmlns:r="http://schemas.openxmlformats.org/officeDocument/2006/relationships" type="ellipse" r:blip="">
                  <dgm:adjLst/>
                </dgm:shape>
                <dgm:presOf/>
              </dgm:layoutNode>
              <dgm:layoutNode name="dotTx_43" styleLbl="solidFgAcc1">
                <dgm:alg type="sp"/>
                <dgm:shape xmlns:r="http://schemas.openxmlformats.org/officeDocument/2006/relationships" type="ellipse" r:blip="">
                  <dgm:adjLst/>
                </dgm:shape>
                <dgm:presOf/>
              </dgm:layoutNode>
              <dgm:layoutNode name="dotTx_44" styleLbl="solidFgAcc1">
                <dgm:alg type="sp"/>
                <dgm:shape xmlns:r="http://schemas.openxmlformats.org/officeDocument/2006/relationships" type="ellipse" r:blip="">
                  <dgm:adjLst/>
                </dgm:shape>
                <dgm:presOf/>
              </dgm:layoutNode>
            </dgm:layoutNode>
            <dgm:layoutNode name="Name43"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4" axis="self" ptType="node" func="pos" op="equ" val="5">
            <dgm:layoutNode name="fiveDotsTx">
              <dgm:alg type="composite"/>
              <dgm:shape xmlns:r="http://schemas.openxmlformats.org/officeDocument/2006/relationships" r:blip="">
                <dgm:adjLst/>
              </dgm:shape>
              <dgm:presOf/>
              <dgm:constrLst>
                <dgm:constr type="userD"/>
                <dgm:constr type="l" for="ch" forName="dotTx_51"/>
                <dgm:constr type="t" for="ch" forName="dotTx_51" refType="userD" fact="2.25"/>
                <dgm:constr type="w" for="ch" forName="dotTx_51" refType="userD"/>
                <dgm:constr type="h" for="ch" forName="dotTx_51" refType="userD"/>
                <dgm:constr type="l" for="ch" forName="dotTx_52" refType="userD" fact="1.125"/>
                <dgm:constr type="t" for="ch" forName="dotTx_52" refType="userD" fact="1.125"/>
                <dgm:constr type="w" for="ch" forName="dotTx_52" refType="userD"/>
                <dgm:constr type="h" for="ch" forName="dotTx_52" refType="userD"/>
                <dgm:constr type="l" for="ch" forName="dotTx_53" refType="userD" fact="2.25"/>
                <dgm:constr type="t" for="ch" forName="dotTx_53"/>
                <dgm:constr type="w" for="ch" forName="dotTx_53" refType="userD"/>
                <dgm:constr type="h" for="ch" forName="dotTx_53" refType="userD"/>
                <dgm:constr type="l" for="ch" forName="dotTx_54"/>
                <dgm:constr type="t" for="ch" forName="dotTx_54"/>
                <dgm:constr type="w" for="ch" forName="dotTx_54" refType="userD"/>
                <dgm:constr type="h" for="ch" forName="dotTx_54" refType="userD"/>
                <dgm:constr type="l" for="ch" forName="dotTx_55" refType="userD" fact="2.25"/>
                <dgm:constr type="t" for="ch" forName="dotTx_55" refType="userD" fact="2.25"/>
                <dgm:constr type="w" for="ch" forName="dotTx_55" refType="userD"/>
                <dgm:constr type="h" for="ch" forName="dotTx_55" refType="userD"/>
              </dgm:constrLst>
              <dgm:layoutNode name="dotTx_51" styleLbl="solidFgAcc1">
                <dgm:alg type="sp"/>
                <dgm:shape xmlns:r="http://schemas.openxmlformats.org/officeDocument/2006/relationships" type="ellipse" r:blip="">
                  <dgm:adjLst/>
                </dgm:shape>
                <dgm:presOf/>
              </dgm:layoutNode>
              <dgm:layoutNode name="dotTx_52" styleLbl="solidFgAcc1">
                <dgm:alg type="sp"/>
                <dgm:shape xmlns:r="http://schemas.openxmlformats.org/officeDocument/2006/relationships" type="ellipse" r:blip="">
                  <dgm:adjLst/>
                </dgm:shape>
                <dgm:presOf/>
              </dgm:layoutNode>
              <dgm:layoutNode name="dotTx_53" styleLbl="solidFgAcc1">
                <dgm:alg type="sp"/>
                <dgm:shape xmlns:r="http://schemas.openxmlformats.org/officeDocument/2006/relationships" type="ellipse" r:blip="">
                  <dgm:adjLst/>
                </dgm:shape>
                <dgm:presOf/>
              </dgm:layoutNode>
              <dgm:layoutNode name="dotTx_54" styleLbl="solidFgAcc1">
                <dgm:alg type="sp"/>
                <dgm:shape xmlns:r="http://schemas.openxmlformats.org/officeDocument/2006/relationships" type="ellipse" r:blip="">
                  <dgm:adjLst/>
                </dgm:shape>
                <dgm:presOf/>
              </dgm:layoutNode>
              <dgm:layoutNode name="dotTx_55" styleLbl="solidFgAcc1">
                <dgm:alg type="sp"/>
                <dgm:shape xmlns:r="http://schemas.openxmlformats.org/officeDocument/2006/relationships" type="ellipse" r:blip="">
                  <dgm:adjLst/>
                </dgm:shape>
                <dgm:presOf/>
              </dgm:layoutNode>
            </dgm:layoutNode>
            <dgm:layoutNode name="Name45"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else name="Name46"/>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ED3256-B7F0-45EB-B70C-BE1972AAB2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 xmlns:a16="http://schemas.microsoft.com/office/drawing/2014/main" id="{62B98270-78B6-48DA-B146-43B66204E3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 xmlns:a16="http://schemas.microsoft.com/office/drawing/2014/main" id="{9882ED6C-DE4F-48D1-A1C0-94AAF048A6C9}"/>
              </a:ext>
            </a:extLst>
          </p:cNvPr>
          <p:cNvSpPr>
            <a:spLocks noGrp="1"/>
          </p:cNvSpPr>
          <p:nvPr>
            <p:ph type="dt" sz="half" idx="10"/>
          </p:nvPr>
        </p:nvSpPr>
        <p:spPr/>
        <p:txBody>
          <a:bodyPr/>
          <a:lstStyle/>
          <a:p>
            <a:fld id="{850171BF-3DCE-4718-9A64-58F4358B5717}" type="datetimeFigureOut">
              <a:rPr lang="en-ZA" smtClean="0"/>
              <a:t>2019/09/13</a:t>
            </a:fld>
            <a:endParaRPr lang="en-ZA"/>
          </a:p>
        </p:txBody>
      </p:sp>
      <p:sp>
        <p:nvSpPr>
          <p:cNvPr id="5" name="Footer Placeholder 4">
            <a:extLst>
              <a:ext uri="{FF2B5EF4-FFF2-40B4-BE49-F238E27FC236}">
                <a16:creationId xmlns="" xmlns:a16="http://schemas.microsoft.com/office/drawing/2014/main" id="{30D6A049-EFF4-4122-BDFF-6D66527F255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A2ED743B-8F38-4D5B-BF5C-D728ED5F1298}"/>
              </a:ext>
            </a:extLst>
          </p:cNvPr>
          <p:cNvSpPr>
            <a:spLocks noGrp="1"/>
          </p:cNvSpPr>
          <p:nvPr>
            <p:ph type="sldNum" sz="quarter" idx="12"/>
          </p:nvPr>
        </p:nvSpPr>
        <p:spPr/>
        <p:txBody>
          <a:bodyPr/>
          <a:lstStyle/>
          <a:p>
            <a:fld id="{667FE667-D3E4-4BB0-A3F2-06D90CE6CFAE}" type="slidenum">
              <a:rPr lang="en-ZA" smtClean="0"/>
              <a:t>‹#›</a:t>
            </a:fld>
            <a:endParaRPr lang="en-ZA"/>
          </a:p>
        </p:txBody>
      </p:sp>
    </p:spTree>
    <p:extLst>
      <p:ext uri="{BB962C8B-B14F-4D97-AF65-F5344CB8AC3E}">
        <p14:creationId xmlns:p14="http://schemas.microsoft.com/office/powerpoint/2010/main" val="175349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A384B1-A151-4C93-8125-386AB41FC008}"/>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 xmlns:a16="http://schemas.microsoft.com/office/drawing/2014/main" id="{E8DDEC70-266F-4350-8B80-626B976F98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6E6BA1FA-EC4C-466C-9574-1B92E8F6E970}"/>
              </a:ext>
            </a:extLst>
          </p:cNvPr>
          <p:cNvSpPr>
            <a:spLocks noGrp="1"/>
          </p:cNvSpPr>
          <p:nvPr>
            <p:ph type="dt" sz="half" idx="10"/>
          </p:nvPr>
        </p:nvSpPr>
        <p:spPr/>
        <p:txBody>
          <a:bodyPr/>
          <a:lstStyle/>
          <a:p>
            <a:fld id="{850171BF-3DCE-4718-9A64-58F4358B5717}" type="datetimeFigureOut">
              <a:rPr lang="en-ZA" smtClean="0"/>
              <a:t>2019/09/13</a:t>
            </a:fld>
            <a:endParaRPr lang="en-ZA"/>
          </a:p>
        </p:txBody>
      </p:sp>
      <p:sp>
        <p:nvSpPr>
          <p:cNvPr id="5" name="Footer Placeholder 4">
            <a:extLst>
              <a:ext uri="{FF2B5EF4-FFF2-40B4-BE49-F238E27FC236}">
                <a16:creationId xmlns="" xmlns:a16="http://schemas.microsoft.com/office/drawing/2014/main" id="{15428E28-025D-4880-A7E9-A566492F23A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5CB16897-534F-44B4-B587-6ED8AF83998D}"/>
              </a:ext>
            </a:extLst>
          </p:cNvPr>
          <p:cNvSpPr>
            <a:spLocks noGrp="1"/>
          </p:cNvSpPr>
          <p:nvPr>
            <p:ph type="sldNum" sz="quarter" idx="12"/>
          </p:nvPr>
        </p:nvSpPr>
        <p:spPr/>
        <p:txBody>
          <a:bodyPr/>
          <a:lstStyle/>
          <a:p>
            <a:fld id="{667FE667-D3E4-4BB0-A3F2-06D90CE6CFAE}" type="slidenum">
              <a:rPr lang="en-ZA" smtClean="0"/>
              <a:t>‹#›</a:t>
            </a:fld>
            <a:endParaRPr lang="en-ZA"/>
          </a:p>
        </p:txBody>
      </p:sp>
    </p:spTree>
    <p:extLst>
      <p:ext uri="{BB962C8B-B14F-4D97-AF65-F5344CB8AC3E}">
        <p14:creationId xmlns:p14="http://schemas.microsoft.com/office/powerpoint/2010/main" val="1726078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1382046-4732-4F5D-9BE2-885ABE46B4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 xmlns:a16="http://schemas.microsoft.com/office/drawing/2014/main" id="{FC3C8E70-1BB8-41AB-A352-229E3EBE96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1B7B6A06-6716-4717-BEC2-4C3EB6468F8E}"/>
              </a:ext>
            </a:extLst>
          </p:cNvPr>
          <p:cNvSpPr>
            <a:spLocks noGrp="1"/>
          </p:cNvSpPr>
          <p:nvPr>
            <p:ph type="dt" sz="half" idx="10"/>
          </p:nvPr>
        </p:nvSpPr>
        <p:spPr/>
        <p:txBody>
          <a:bodyPr/>
          <a:lstStyle/>
          <a:p>
            <a:fld id="{850171BF-3DCE-4718-9A64-58F4358B5717}" type="datetimeFigureOut">
              <a:rPr lang="en-ZA" smtClean="0"/>
              <a:t>2019/09/13</a:t>
            </a:fld>
            <a:endParaRPr lang="en-ZA"/>
          </a:p>
        </p:txBody>
      </p:sp>
      <p:sp>
        <p:nvSpPr>
          <p:cNvPr id="5" name="Footer Placeholder 4">
            <a:extLst>
              <a:ext uri="{FF2B5EF4-FFF2-40B4-BE49-F238E27FC236}">
                <a16:creationId xmlns="" xmlns:a16="http://schemas.microsoft.com/office/drawing/2014/main" id="{C5437286-9398-461B-94D6-4BDB5A5D2F0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4D7C3243-2434-49E3-875B-A3545E6ADA32}"/>
              </a:ext>
            </a:extLst>
          </p:cNvPr>
          <p:cNvSpPr>
            <a:spLocks noGrp="1"/>
          </p:cNvSpPr>
          <p:nvPr>
            <p:ph type="sldNum" sz="quarter" idx="12"/>
          </p:nvPr>
        </p:nvSpPr>
        <p:spPr/>
        <p:txBody>
          <a:bodyPr/>
          <a:lstStyle/>
          <a:p>
            <a:fld id="{667FE667-D3E4-4BB0-A3F2-06D90CE6CFAE}" type="slidenum">
              <a:rPr lang="en-ZA" smtClean="0"/>
              <a:t>‹#›</a:t>
            </a:fld>
            <a:endParaRPr lang="en-ZA"/>
          </a:p>
        </p:txBody>
      </p:sp>
    </p:spTree>
    <p:extLst>
      <p:ext uri="{BB962C8B-B14F-4D97-AF65-F5344CB8AC3E}">
        <p14:creationId xmlns:p14="http://schemas.microsoft.com/office/powerpoint/2010/main" val="405160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61CFE6-7D4F-4970-AD2B-26EC4B6FCDF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 xmlns:a16="http://schemas.microsoft.com/office/drawing/2014/main" id="{01EC70CB-7560-46C1-AC55-0E2EA446C2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05FA0AF2-CB6C-4D7E-9395-0931FAEDEC09}"/>
              </a:ext>
            </a:extLst>
          </p:cNvPr>
          <p:cNvSpPr>
            <a:spLocks noGrp="1"/>
          </p:cNvSpPr>
          <p:nvPr>
            <p:ph type="dt" sz="half" idx="10"/>
          </p:nvPr>
        </p:nvSpPr>
        <p:spPr/>
        <p:txBody>
          <a:bodyPr/>
          <a:lstStyle/>
          <a:p>
            <a:fld id="{850171BF-3DCE-4718-9A64-58F4358B5717}" type="datetimeFigureOut">
              <a:rPr lang="en-ZA" smtClean="0"/>
              <a:t>2019/09/13</a:t>
            </a:fld>
            <a:endParaRPr lang="en-ZA"/>
          </a:p>
        </p:txBody>
      </p:sp>
      <p:sp>
        <p:nvSpPr>
          <p:cNvPr id="5" name="Footer Placeholder 4">
            <a:extLst>
              <a:ext uri="{FF2B5EF4-FFF2-40B4-BE49-F238E27FC236}">
                <a16:creationId xmlns="" xmlns:a16="http://schemas.microsoft.com/office/drawing/2014/main" id="{3D41FF0D-7FB7-4769-BBCB-666FC5932AE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EFD3486F-5B33-4E1A-AE99-8BBC5CBFA233}"/>
              </a:ext>
            </a:extLst>
          </p:cNvPr>
          <p:cNvSpPr>
            <a:spLocks noGrp="1"/>
          </p:cNvSpPr>
          <p:nvPr>
            <p:ph type="sldNum" sz="quarter" idx="12"/>
          </p:nvPr>
        </p:nvSpPr>
        <p:spPr/>
        <p:txBody>
          <a:bodyPr/>
          <a:lstStyle/>
          <a:p>
            <a:fld id="{667FE667-D3E4-4BB0-A3F2-06D90CE6CFAE}" type="slidenum">
              <a:rPr lang="en-ZA" smtClean="0"/>
              <a:t>‹#›</a:t>
            </a:fld>
            <a:endParaRPr lang="en-ZA"/>
          </a:p>
        </p:txBody>
      </p:sp>
    </p:spTree>
    <p:extLst>
      <p:ext uri="{BB962C8B-B14F-4D97-AF65-F5344CB8AC3E}">
        <p14:creationId xmlns:p14="http://schemas.microsoft.com/office/powerpoint/2010/main" val="318770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BFE9C1-BFD2-4FF7-9370-A9DB951B79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 xmlns:a16="http://schemas.microsoft.com/office/drawing/2014/main" id="{C057DC0D-588D-4292-A61A-F0C8FE62E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FF8404C-BA24-44B2-A1D1-C48EEB9C5A5F}"/>
              </a:ext>
            </a:extLst>
          </p:cNvPr>
          <p:cNvSpPr>
            <a:spLocks noGrp="1"/>
          </p:cNvSpPr>
          <p:nvPr>
            <p:ph type="dt" sz="half" idx="10"/>
          </p:nvPr>
        </p:nvSpPr>
        <p:spPr/>
        <p:txBody>
          <a:bodyPr/>
          <a:lstStyle/>
          <a:p>
            <a:fld id="{850171BF-3DCE-4718-9A64-58F4358B5717}" type="datetimeFigureOut">
              <a:rPr lang="en-ZA" smtClean="0"/>
              <a:t>2019/09/13</a:t>
            </a:fld>
            <a:endParaRPr lang="en-ZA"/>
          </a:p>
        </p:txBody>
      </p:sp>
      <p:sp>
        <p:nvSpPr>
          <p:cNvPr id="5" name="Footer Placeholder 4">
            <a:extLst>
              <a:ext uri="{FF2B5EF4-FFF2-40B4-BE49-F238E27FC236}">
                <a16:creationId xmlns="" xmlns:a16="http://schemas.microsoft.com/office/drawing/2014/main" id="{63AF131A-F1A2-4679-8336-38F610DF381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25404C94-F103-4481-95C7-90105703E3C8}"/>
              </a:ext>
            </a:extLst>
          </p:cNvPr>
          <p:cNvSpPr>
            <a:spLocks noGrp="1"/>
          </p:cNvSpPr>
          <p:nvPr>
            <p:ph type="sldNum" sz="quarter" idx="12"/>
          </p:nvPr>
        </p:nvSpPr>
        <p:spPr/>
        <p:txBody>
          <a:bodyPr/>
          <a:lstStyle/>
          <a:p>
            <a:fld id="{667FE667-D3E4-4BB0-A3F2-06D90CE6CFAE}" type="slidenum">
              <a:rPr lang="en-ZA" smtClean="0"/>
              <a:t>‹#›</a:t>
            </a:fld>
            <a:endParaRPr lang="en-ZA"/>
          </a:p>
        </p:txBody>
      </p:sp>
    </p:spTree>
    <p:extLst>
      <p:ext uri="{BB962C8B-B14F-4D97-AF65-F5344CB8AC3E}">
        <p14:creationId xmlns:p14="http://schemas.microsoft.com/office/powerpoint/2010/main" val="407794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ACA673-5BBC-4997-B816-8B2CCBBE17E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 xmlns:a16="http://schemas.microsoft.com/office/drawing/2014/main" id="{EA0EF3A6-6B2D-468B-A8AE-CBA924EBDF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 xmlns:a16="http://schemas.microsoft.com/office/drawing/2014/main" id="{AAB5A0C9-8EB5-4E0C-8122-1192C27A5B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 xmlns:a16="http://schemas.microsoft.com/office/drawing/2014/main" id="{EE3A968B-8D06-45B8-8B7A-326735B20550}"/>
              </a:ext>
            </a:extLst>
          </p:cNvPr>
          <p:cNvSpPr>
            <a:spLocks noGrp="1"/>
          </p:cNvSpPr>
          <p:nvPr>
            <p:ph type="dt" sz="half" idx="10"/>
          </p:nvPr>
        </p:nvSpPr>
        <p:spPr/>
        <p:txBody>
          <a:bodyPr/>
          <a:lstStyle/>
          <a:p>
            <a:fld id="{850171BF-3DCE-4718-9A64-58F4358B5717}" type="datetimeFigureOut">
              <a:rPr lang="en-ZA" smtClean="0"/>
              <a:t>2019/09/13</a:t>
            </a:fld>
            <a:endParaRPr lang="en-ZA"/>
          </a:p>
        </p:txBody>
      </p:sp>
      <p:sp>
        <p:nvSpPr>
          <p:cNvPr id="6" name="Footer Placeholder 5">
            <a:extLst>
              <a:ext uri="{FF2B5EF4-FFF2-40B4-BE49-F238E27FC236}">
                <a16:creationId xmlns="" xmlns:a16="http://schemas.microsoft.com/office/drawing/2014/main" id="{253DAD1A-2CD6-4DCE-A466-9ADC9D0FB2F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 xmlns:a16="http://schemas.microsoft.com/office/drawing/2014/main" id="{AE8B80AB-0480-449B-81C1-61D369EF7A55}"/>
              </a:ext>
            </a:extLst>
          </p:cNvPr>
          <p:cNvSpPr>
            <a:spLocks noGrp="1"/>
          </p:cNvSpPr>
          <p:nvPr>
            <p:ph type="sldNum" sz="quarter" idx="12"/>
          </p:nvPr>
        </p:nvSpPr>
        <p:spPr/>
        <p:txBody>
          <a:bodyPr/>
          <a:lstStyle/>
          <a:p>
            <a:fld id="{667FE667-D3E4-4BB0-A3F2-06D90CE6CFAE}" type="slidenum">
              <a:rPr lang="en-ZA" smtClean="0"/>
              <a:t>‹#›</a:t>
            </a:fld>
            <a:endParaRPr lang="en-ZA"/>
          </a:p>
        </p:txBody>
      </p:sp>
    </p:spTree>
    <p:extLst>
      <p:ext uri="{BB962C8B-B14F-4D97-AF65-F5344CB8AC3E}">
        <p14:creationId xmlns:p14="http://schemas.microsoft.com/office/powerpoint/2010/main" val="59871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144096-E23D-4B11-A680-8FE9B2F0FC3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 xmlns:a16="http://schemas.microsoft.com/office/drawing/2014/main" id="{C27D98CE-5DAA-4DCA-9787-66F2034395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90EC663-33D2-4719-B18B-75B3981217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 xmlns:a16="http://schemas.microsoft.com/office/drawing/2014/main" id="{706B03A5-E0D1-4448-96B5-9B9394735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80BB62C-4467-4417-A1FD-AB2CA1E5DA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 xmlns:a16="http://schemas.microsoft.com/office/drawing/2014/main" id="{8E278055-335E-4CB7-B61F-202CD3D531C3}"/>
              </a:ext>
            </a:extLst>
          </p:cNvPr>
          <p:cNvSpPr>
            <a:spLocks noGrp="1"/>
          </p:cNvSpPr>
          <p:nvPr>
            <p:ph type="dt" sz="half" idx="10"/>
          </p:nvPr>
        </p:nvSpPr>
        <p:spPr/>
        <p:txBody>
          <a:bodyPr/>
          <a:lstStyle/>
          <a:p>
            <a:fld id="{850171BF-3DCE-4718-9A64-58F4358B5717}" type="datetimeFigureOut">
              <a:rPr lang="en-ZA" smtClean="0"/>
              <a:t>2019/09/13</a:t>
            </a:fld>
            <a:endParaRPr lang="en-ZA"/>
          </a:p>
        </p:txBody>
      </p:sp>
      <p:sp>
        <p:nvSpPr>
          <p:cNvPr id="8" name="Footer Placeholder 7">
            <a:extLst>
              <a:ext uri="{FF2B5EF4-FFF2-40B4-BE49-F238E27FC236}">
                <a16:creationId xmlns="" xmlns:a16="http://schemas.microsoft.com/office/drawing/2014/main" id="{C5695304-6F58-46AE-A48C-C1BA44EECF40}"/>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 xmlns:a16="http://schemas.microsoft.com/office/drawing/2014/main" id="{F34EFF26-7833-41C2-B7AC-9A4282201F89}"/>
              </a:ext>
            </a:extLst>
          </p:cNvPr>
          <p:cNvSpPr>
            <a:spLocks noGrp="1"/>
          </p:cNvSpPr>
          <p:nvPr>
            <p:ph type="sldNum" sz="quarter" idx="12"/>
          </p:nvPr>
        </p:nvSpPr>
        <p:spPr/>
        <p:txBody>
          <a:bodyPr/>
          <a:lstStyle/>
          <a:p>
            <a:fld id="{667FE667-D3E4-4BB0-A3F2-06D90CE6CFAE}" type="slidenum">
              <a:rPr lang="en-ZA" smtClean="0"/>
              <a:t>‹#›</a:t>
            </a:fld>
            <a:endParaRPr lang="en-ZA"/>
          </a:p>
        </p:txBody>
      </p:sp>
    </p:spTree>
    <p:extLst>
      <p:ext uri="{BB962C8B-B14F-4D97-AF65-F5344CB8AC3E}">
        <p14:creationId xmlns:p14="http://schemas.microsoft.com/office/powerpoint/2010/main" val="238493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D99FAC-3BD1-489A-9C22-D23F6FBCA43F}"/>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 xmlns:a16="http://schemas.microsoft.com/office/drawing/2014/main" id="{2CB4E183-8931-498B-8F1F-6CC9E91D3159}"/>
              </a:ext>
            </a:extLst>
          </p:cNvPr>
          <p:cNvSpPr>
            <a:spLocks noGrp="1"/>
          </p:cNvSpPr>
          <p:nvPr>
            <p:ph type="dt" sz="half" idx="10"/>
          </p:nvPr>
        </p:nvSpPr>
        <p:spPr/>
        <p:txBody>
          <a:bodyPr/>
          <a:lstStyle/>
          <a:p>
            <a:fld id="{850171BF-3DCE-4718-9A64-58F4358B5717}" type="datetimeFigureOut">
              <a:rPr lang="en-ZA" smtClean="0"/>
              <a:t>2019/09/13</a:t>
            </a:fld>
            <a:endParaRPr lang="en-ZA"/>
          </a:p>
        </p:txBody>
      </p:sp>
      <p:sp>
        <p:nvSpPr>
          <p:cNvPr id="4" name="Footer Placeholder 3">
            <a:extLst>
              <a:ext uri="{FF2B5EF4-FFF2-40B4-BE49-F238E27FC236}">
                <a16:creationId xmlns="" xmlns:a16="http://schemas.microsoft.com/office/drawing/2014/main" id="{87D825F2-4191-4E7E-A305-D378A7A1A13B}"/>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 xmlns:a16="http://schemas.microsoft.com/office/drawing/2014/main" id="{C269C06C-4B09-4CB5-AB2E-DABA1FD51FCE}"/>
              </a:ext>
            </a:extLst>
          </p:cNvPr>
          <p:cNvSpPr>
            <a:spLocks noGrp="1"/>
          </p:cNvSpPr>
          <p:nvPr>
            <p:ph type="sldNum" sz="quarter" idx="12"/>
          </p:nvPr>
        </p:nvSpPr>
        <p:spPr/>
        <p:txBody>
          <a:bodyPr/>
          <a:lstStyle/>
          <a:p>
            <a:fld id="{667FE667-D3E4-4BB0-A3F2-06D90CE6CFAE}" type="slidenum">
              <a:rPr lang="en-ZA" smtClean="0"/>
              <a:t>‹#›</a:t>
            </a:fld>
            <a:endParaRPr lang="en-ZA"/>
          </a:p>
        </p:txBody>
      </p:sp>
    </p:spTree>
    <p:extLst>
      <p:ext uri="{BB962C8B-B14F-4D97-AF65-F5344CB8AC3E}">
        <p14:creationId xmlns:p14="http://schemas.microsoft.com/office/powerpoint/2010/main" val="104887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636720A-697A-4960-8878-B60715532AF7}"/>
              </a:ext>
            </a:extLst>
          </p:cNvPr>
          <p:cNvSpPr>
            <a:spLocks noGrp="1"/>
          </p:cNvSpPr>
          <p:nvPr>
            <p:ph type="dt" sz="half" idx="10"/>
          </p:nvPr>
        </p:nvSpPr>
        <p:spPr/>
        <p:txBody>
          <a:bodyPr/>
          <a:lstStyle/>
          <a:p>
            <a:fld id="{850171BF-3DCE-4718-9A64-58F4358B5717}" type="datetimeFigureOut">
              <a:rPr lang="en-ZA" smtClean="0"/>
              <a:t>2019/09/13</a:t>
            </a:fld>
            <a:endParaRPr lang="en-ZA"/>
          </a:p>
        </p:txBody>
      </p:sp>
      <p:sp>
        <p:nvSpPr>
          <p:cNvPr id="3" name="Footer Placeholder 2">
            <a:extLst>
              <a:ext uri="{FF2B5EF4-FFF2-40B4-BE49-F238E27FC236}">
                <a16:creationId xmlns="" xmlns:a16="http://schemas.microsoft.com/office/drawing/2014/main" id="{0DA8E69D-F2D6-4D2A-91B4-D20EEF49738E}"/>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 xmlns:a16="http://schemas.microsoft.com/office/drawing/2014/main" id="{E140CE8A-50A7-4AE9-8717-D028F21E2D4A}"/>
              </a:ext>
            </a:extLst>
          </p:cNvPr>
          <p:cNvSpPr>
            <a:spLocks noGrp="1"/>
          </p:cNvSpPr>
          <p:nvPr>
            <p:ph type="sldNum" sz="quarter" idx="12"/>
          </p:nvPr>
        </p:nvSpPr>
        <p:spPr/>
        <p:txBody>
          <a:bodyPr/>
          <a:lstStyle/>
          <a:p>
            <a:fld id="{667FE667-D3E4-4BB0-A3F2-06D90CE6CFAE}" type="slidenum">
              <a:rPr lang="en-ZA" smtClean="0"/>
              <a:t>‹#›</a:t>
            </a:fld>
            <a:endParaRPr lang="en-ZA"/>
          </a:p>
        </p:txBody>
      </p:sp>
    </p:spTree>
    <p:extLst>
      <p:ext uri="{BB962C8B-B14F-4D97-AF65-F5344CB8AC3E}">
        <p14:creationId xmlns:p14="http://schemas.microsoft.com/office/powerpoint/2010/main" val="65899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623F20-091D-49F7-B879-8D20ECE60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 xmlns:a16="http://schemas.microsoft.com/office/drawing/2014/main" id="{A18B9031-9B55-4D65-9373-AA5308C50B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 xmlns:a16="http://schemas.microsoft.com/office/drawing/2014/main" id="{C4AA79B9-0330-4F3B-85F6-DA7CA803F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A9EF7F-729A-47F3-B3C4-3C0C08C2E8FC}"/>
              </a:ext>
            </a:extLst>
          </p:cNvPr>
          <p:cNvSpPr>
            <a:spLocks noGrp="1"/>
          </p:cNvSpPr>
          <p:nvPr>
            <p:ph type="dt" sz="half" idx="10"/>
          </p:nvPr>
        </p:nvSpPr>
        <p:spPr/>
        <p:txBody>
          <a:bodyPr/>
          <a:lstStyle/>
          <a:p>
            <a:fld id="{850171BF-3DCE-4718-9A64-58F4358B5717}" type="datetimeFigureOut">
              <a:rPr lang="en-ZA" smtClean="0"/>
              <a:t>2019/09/13</a:t>
            </a:fld>
            <a:endParaRPr lang="en-ZA"/>
          </a:p>
        </p:txBody>
      </p:sp>
      <p:sp>
        <p:nvSpPr>
          <p:cNvPr id="6" name="Footer Placeholder 5">
            <a:extLst>
              <a:ext uri="{FF2B5EF4-FFF2-40B4-BE49-F238E27FC236}">
                <a16:creationId xmlns="" xmlns:a16="http://schemas.microsoft.com/office/drawing/2014/main" id="{3AD499C5-8435-4F18-8BE7-2EA278E3E43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 xmlns:a16="http://schemas.microsoft.com/office/drawing/2014/main" id="{6B5010C3-2ED2-4343-A6FE-44679029C54F}"/>
              </a:ext>
            </a:extLst>
          </p:cNvPr>
          <p:cNvSpPr>
            <a:spLocks noGrp="1"/>
          </p:cNvSpPr>
          <p:nvPr>
            <p:ph type="sldNum" sz="quarter" idx="12"/>
          </p:nvPr>
        </p:nvSpPr>
        <p:spPr/>
        <p:txBody>
          <a:bodyPr/>
          <a:lstStyle/>
          <a:p>
            <a:fld id="{667FE667-D3E4-4BB0-A3F2-06D90CE6CFAE}" type="slidenum">
              <a:rPr lang="en-ZA" smtClean="0"/>
              <a:t>‹#›</a:t>
            </a:fld>
            <a:endParaRPr lang="en-ZA"/>
          </a:p>
        </p:txBody>
      </p:sp>
    </p:spTree>
    <p:extLst>
      <p:ext uri="{BB962C8B-B14F-4D97-AF65-F5344CB8AC3E}">
        <p14:creationId xmlns:p14="http://schemas.microsoft.com/office/powerpoint/2010/main" val="1990185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DE57C9-666C-475D-BF33-05B327163D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 xmlns:a16="http://schemas.microsoft.com/office/drawing/2014/main" id="{E315BB29-8EF1-49AE-B97F-92743AE602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 xmlns:a16="http://schemas.microsoft.com/office/drawing/2014/main" id="{A83391E2-24DC-46BC-842A-4D07F73E3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74B22E5-344B-4A36-9C6F-ACA0FB800BB3}"/>
              </a:ext>
            </a:extLst>
          </p:cNvPr>
          <p:cNvSpPr>
            <a:spLocks noGrp="1"/>
          </p:cNvSpPr>
          <p:nvPr>
            <p:ph type="dt" sz="half" idx="10"/>
          </p:nvPr>
        </p:nvSpPr>
        <p:spPr/>
        <p:txBody>
          <a:bodyPr/>
          <a:lstStyle/>
          <a:p>
            <a:fld id="{850171BF-3DCE-4718-9A64-58F4358B5717}" type="datetimeFigureOut">
              <a:rPr lang="en-ZA" smtClean="0"/>
              <a:t>2019/09/13</a:t>
            </a:fld>
            <a:endParaRPr lang="en-ZA"/>
          </a:p>
        </p:txBody>
      </p:sp>
      <p:sp>
        <p:nvSpPr>
          <p:cNvPr id="6" name="Footer Placeholder 5">
            <a:extLst>
              <a:ext uri="{FF2B5EF4-FFF2-40B4-BE49-F238E27FC236}">
                <a16:creationId xmlns="" xmlns:a16="http://schemas.microsoft.com/office/drawing/2014/main" id="{AAF4290D-D7AF-40C0-A606-4BBECC820D6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 xmlns:a16="http://schemas.microsoft.com/office/drawing/2014/main" id="{A4EDF283-681B-4326-A462-3E1D0FC4F312}"/>
              </a:ext>
            </a:extLst>
          </p:cNvPr>
          <p:cNvSpPr>
            <a:spLocks noGrp="1"/>
          </p:cNvSpPr>
          <p:nvPr>
            <p:ph type="sldNum" sz="quarter" idx="12"/>
          </p:nvPr>
        </p:nvSpPr>
        <p:spPr/>
        <p:txBody>
          <a:bodyPr/>
          <a:lstStyle/>
          <a:p>
            <a:fld id="{667FE667-D3E4-4BB0-A3F2-06D90CE6CFAE}" type="slidenum">
              <a:rPr lang="en-ZA" smtClean="0"/>
              <a:t>‹#›</a:t>
            </a:fld>
            <a:endParaRPr lang="en-ZA"/>
          </a:p>
        </p:txBody>
      </p:sp>
    </p:spTree>
    <p:extLst>
      <p:ext uri="{BB962C8B-B14F-4D97-AF65-F5344CB8AC3E}">
        <p14:creationId xmlns:p14="http://schemas.microsoft.com/office/powerpoint/2010/main" val="260135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D2110B4-E886-4FBD-B650-58BA5FEB5E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 xmlns:a16="http://schemas.microsoft.com/office/drawing/2014/main" id="{49DF92D8-1071-48B3-BABC-0648A563A1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6B428DAC-BC35-4141-B6A6-AE8B39D35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171BF-3DCE-4718-9A64-58F4358B5717}" type="datetimeFigureOut">
              <a:rPr lang="en-ZA" smtClean="0"/>
              <a:t>2019/09/13</a:t>
            </a:fld>
            <a:endParaRPr lang="en-ZA"/>
          </a:p>
        </p:txBody>
      </p:sp>
      <p:sp>
        <p:nvSpPr>
          <p:cNvPr id="5" name="Footer Placeholder 4">
            <a:extLst>
              <a:ext uri="{FF2B5EF4-FFF2-40B4-BE49-F238E27FC236}">
                <a16:creationId xmlns="" xmlns:a16="http://schemas.microsoft.com/office/drawing/2014/main" id="{89BF0F88-3585-465B-8A3B-F59F2F793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 xmlns:a16="http://schemas.microsoft.com/office/drawing/2014/main" id="{74393937-0041-4EF3-99BC-512325AC2E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FE667-D3E4-4BB0-A3F2-06D90CE6CFAE}" type="slidenum">
              <a:rPr lang="en-ZA" smtClean="0"/>
              <a:t>‹#›</a:t>
            </a:fld>
            <a:endParaRPr lang="en-ZA"/>
          </a:p>
        </p:txBody>
      </p:sp>
    </p:spTree>
    <p:extLst>
      <p:ext uri="{BB962C8B-B14F-4D97-AF65-F5344CB8AC3E}">
        <p14:creationId xmlns:p14="http://schemas.microsoft.com/office/powerpoint/2010/main" val="4255456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2BE89"/>
        </a:solidFill>
        <a:effectLst/>
      </p:bgPr>
    </p:bg>
    <p:spTree>
      <p:nvGrpSpPr>
        <p:cNvPr id="1" name=""/>
        <p:cNvGrpSpPr/>
        <p:nvPr/>
      </p:nvGrpSpPr>
      <p:grpSpPr>
        <a:xfrm>
          <a:off x="0" y="0"/>
          <a:ext cx="0" cy="0"/>
          <a:chOff x="0" y="0"/>
          <a:chExt cx="0" cy="0"/>
        </a:xfrm>
      </p:grpSpPr>
      <p:sp>
        <p:nvSpPr>
          <p:cNvPr id="70" name="Diagonal Stripe 69">
            <a:extLst>
              <a:ext uri="{FF2B5EF4-FFF2-40B4-BE49-F238E27FC236}">
                <a16:creationId xmlns="" xmlns:a16="http://schemas.microsoft.com/office/drawing/2014/main" id="{77EF72AE-2DDA-4504-A991-379A00285D20}"/>
              </a:ext>
            </a:extLst>
          </p:cNvPr>
          <p:cNvSpPr/>
          <p:nvPr/>
        </p:nvSpPr>
        <p:spPr>
          <a:xfrm rot="5400000">
            <a:off x="-323900" y="323900"/>
            <a:ext cx="6867026" cy="6219226"/>
          </a:xfrm>
          <a:prstGeom prst="diagStripe">
            <a:avLst>
              <a:gd name="adj" fmla="val 8636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pic>
        <p:nvPicPr>
          <p:cNvPr id="7" name="Picture 6" descr="A view of a tall building&#10;&#10;Description automatically generated">
            <a:extLst>
              <a:ext uri="{FF2B5EF4-FFF2-40B4-BE49-F238E27FC236}">
                <a16:creationId xmlns="" xmlns:a16="http://schemas.microsoft.com/office/drawing/2014/main" id="{E4754B1F-C5D3-4A87-A0F8-39559B2AC6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836" r="27313"/>
          <a:stretch/>
        </p:blipFill>
        <p:spPr>
          <a:xfrm>
            <a:off x="5416953" y="0"/>
            <a:ext cx="6321628" cy="6858000"/>
          </a:xfrm>
          <a:prstGeom prst="rect">
            <a:avLst/>
          </a:prstGeom>
        </p:spPr>
      </p:pic>
      <p:pic>
        <p:nvPicPr>
          <p:cNvPr id="9" name="Picture 8">
            <a:extLst>
              <a:ext uri="{FF2B5EF4-FFF2-40B4-BE49-F238E27FC236}">
                <a16:creationId xmlns="" xmlns:a16="http://schemas.microsoft.com/office/drawing/2014/main" id="{6E99A8ED-B270-45D0-B328-E1AB70819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436" y="5925606"/>
            <a:ext cx="1428750" cy="771525"/>
          </a:xfrm>
          <a:prstGeom prst="rect">
            <a:avLst/>
          </a:prstGeom>
        </p:spPr>
      </p:pic>
      <p:grpSp>
        <p:nvGrpSpPr>
          <p:cNvPr id="13" name="Group 12">
            <a:extLst>
              <a:ext uri="{FF2B5EF4-FFF2-40B4-BE49-F238E27FC236}">
                <a16:creationId xmlns="" xmlns:a16="http://schemas.microsoft.com/office/drawing/2014/main" id="{4AE98B33-D67F-4C79-9B54-372B32E873FF}"/>
              </a:ext>
            </a:extLst>
          </p:cNvPr>
          <p:cNvGrpSpPr>
            <a:grpSpLocks noChangeAspect="1"/>
          </p:cNvGrpSpPr>
          <p:nvPr/>
        </p:nvGrpSpPr>
        <p:grpSpPr>
          <a:xfrm>
            <a:off x="-1" y="3016808"/>
            <a:ext cx="6021230" cy="3294560"/>
            <a:chOff x="3687097" y="1213421"/>
            <a:chExt cx="6582697" cy="3601775"/>
          </a:xfrm>
          <a:solidFill>
            <a:schemeClr val="bg1"/>
          </a:solidFill>
        </p:grpSpPr>
        <p:sp>
          <p:nvSpPr>
            <p:cNvPr id="16" name="Block Arc 15">
              <a:extLst>
                <a:ext uri="{FF2B5EF4-FFF2-40B4-BE49-F238E27FC236}">
                  <a16:creationId xmlns="" xmlns:a16="http://schemas.microsoft.com/office/drawing/2014/main" id="{10232B18-1232-4575-AFC4-E5C7057694CB}"/>
                </a:ext>
              </a:extLst>
            </p:cNvPr>
            <p:cNvSpPr/>
            <p:nvPr/>
          </p:nvSpPr>
          <p:spPr>
            <a:xfrm rot="6841525">
              <a:off x="3964587" y="3182426"/>
              <a:ext cx="2082723" cy="1182818"/>
            </a:xfrm>
            <a:prstGeom prst="blockArc">
              <a:avLst>
                <a:gd name="adj1" fmla="val 11280342"/>
                <a:gd name="adj2" fmla="val 21339895"/>
                <a:gd name="adj3" fmla="val 26329"/>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7" name="Block Arc 16">
              <a:extLst>
                <a:ext uri="{FF2B5EF4-FFF2-40B4-BE49-F238E27FC236}">
                  <a16:creationId xmlns="" xmlns:a16="http://schemas.microsoft.com/office/drawing/2014/main" id="{65968020-744F-407D-B291-55CC27DB15DF}"/>
                </a:ext>
              </a:extLst>
            </p:cNvPr>
            <p:cNvSpPr/>
            <p:nvPr/>
          </p:nvSpPr>
          <p:spPr>
            <a:xfrm rot="17620259">
              <a:off x="4830866" y="1663374"/>
              <a:ext cx="2082723" cy="1182818"/>
            </a:xfrm>
            <a:prstGeom prst="blockArc">
              <a:avLst>
                <a:gd name="adj1" fmla="val 11407405"/>
                <a:gd name="adj2" fmla="val 21339895"/>
                <a:gd name="adj3" fmla="val 26329"/>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8" name="Circle: Hollow 17">
              <a:extLst>
                <a:ext uri="{FF2B5EF4-FFF2-40B4-BE49-F238E27FC236}">
                  <a16:creationId xmlns="" xmlns:a16="http://schemas.microsoft.com/office/drawing/2014/main" id="{BD0CDB26-71AA-43A5-B462-B137F48998E1}"/>
                </a:ext>
              </a:extLst>
            </p:cNvPr>
            <p:cNvSpPr/>
            <p:nvPr/>
          </p:nvSpPr>
          <p:spPr>
            <a:xfrm>
              <a:off x="4365522" y="2696497"/>
              <a:ext cx="1327355" cy="1297858"/>
            </a:xfrm>
            <a:prstGeom prst="donu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9" name="Circle: Hollow 18">
              <a:extLst>
                <a:ext uri="{FF2B5EF4-FFF2-40B4-BE49-F238E27FC236}">
                  <a16:creationId xmlns="" xmlns:a16="http://schemas.microsoft.com/office/drawing/2014/main" id="{8B98F4BF-6535-4DB2-87D4-5B9DA994F46B}"/>
                </a:ext>
              </a:extLst>
            </p:cNvPr>
            <p:cNvSpPr/>
            <p:nvPr/>
          </p:nvSpPr>
          <p:spPr>
            <a:xfrm>
              <a:off x="5171770" y="2047568"/>
              <a:ext cx="1327355" cy="1297858"/>
            </a:xfrm>
            <a:prstGeom prst="donu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0" name="TextBox 19">
              <a:extLst>
                <a:ext uri="{FF2B5EF4-FFF2-40B4-BE49-F238E27FC236}">
                  <a16:creationId xmlns="" xmlns:a16="http://schemas.microsoft.com/office/drawing/2014/main" id="{546BFE3D-3F4E-41BA-8CA6-2257586AF7F7}"/>
                </a:ext>
              </a:extLst>
            </p:cNvPr>
            <p:cNvSpPr txBox="1"/>
            <p:nvPr/>
          </p:nvSpPr>
          <p:spPr>
            <a:xfrm>
              <a:off x="5692878" y="3429000"/>
              <a:ext cx="4576916" cy="807544"/>
            </a:xfrm>
            <a:prstGeom prst="rect">
              <a:avLst/>
            </a:prstGeom>
            <a:noFill/>
            <a:ln w="28575">
              <a:noFill/>
            </a:ln>
          </p:spPr>
          <p:txBody>
            <a:bodyPr wrap="square" rtlCol="0">
              <a:spAutoFit/>
            </a:bodyPr>
            <a:lstStyle/>
            <a:p>
              <a:r>
                <a:rPr lang="en-ZA" sz="1400" spc="30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ON </a:t>
              </a:r>
              <a:r>
                <a:rPr lang="en-ZA" sz="1400" spc="300" smtClean="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ELIZABETH</a:t>
              </a:r>
            </a:p>
            <a:p>
              <a:r>
                <a:rPr lang="en-ZA" sz="1400" spc="300" smtClean="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PARKMORE</a:t>
              </a:r>
            </a:p>
            <a:p>
              <a:r>
                <a:rPr lang="en-ZA" sz="1400" spc="300" smtClean="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SANDTON CBD</a:t>
              </a:r>
              <a:endParaRPr lang="en-ZA" sz="1400" spc="3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cxnSp>
          <p:nvCxnSpPr>
            <p:cNvPr id="21" name="Straight Connector 20">
              <a:extLst>
                <a:ext uri="{FF2B5EF4-FFF2-40B4-BE49-F238E27FC236}">
                  <a16:creationId xmlns="" xmlns:a16="http://schemas.microsoft.com/office/drawing/2014/main" id="{1C5CFC83-0112-40C8-AA04-6B1E57180D43}"/>
                </a:ext>
              </a:extLst>
            </p:cNvPr>
            <p:cNvCxnSpPr/>
            <p:nvPr/>
          </p:nvCxnSpPr>
          <p:spPr>
            <a:xfrm flipH="1">
              <a:off x="5872228" y="3429000"/>
              <a:ext cx="2485191"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868583CB-2A2D-4E8E-931A-17DD93A12D36}"/>
                </a:ext>
              </a:extLst>
            </p:cNvPr>
            <p:cNvCxnSpPr>
              <a:cxnSpLocks/>
            </p:cNvCxnSpPr>
            <p:nvPr/>
          </p:nvCxnSpPr>
          <p:spPr>
            <a:xfrm flipH="1">
              <a:off x="3687097" y="3449286"/>
              <a:ext cx="575187"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 xmlns:a16="http://schemas.microsoft.com/office/drawing/2014/main" id="{503CB2D2-DDCA-4319-B62E-8AAF287E5F43}"/>
              </a:ext>
            </a:extLst>
          </p:cNvPr>
          <p:cNvCxnSpPr>
            <a:cxnSpLocks/>
          </p:cNvCxnSpPr>
          <p:nvPr/>
        </p:nvCxnSpPr>
        <p:spPr>
          <a:xfrm>
            <a:off x="5416953" y="-40861"/>
            <a:ext cx="0" cy="69078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52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023F532-4DF3-4220-9050-FA7FE88D66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1327" y="598"/>
            <a:ext cx="11030673" cy="6857402"/>
          </a:xfrm>
        </p:spPr>
      </p:pic>
      <p:sp>
        <p:nvSpPr>
          <p:cNvPr id="2" name="Title 1">
            <a:extLst>
              <a:ext uri="{FF2B5EF4-FFF2-40B4-BE49-F238E27FC236}">
                <a16:creationId xmlns="" xmlns:a16="http://schemas.microsoft.com/office/drawing/2014/main" id="{1B95571C-F285-469E-A3D5-83C0974277E3}"/>
              </a:ext>
            </a:extLst>
          </p:cNvPr>
          <p:cNvSpPr>
            <a:spLocks noGrp="1"/>
          </p:cNvSpPr>
          <p:nvPr>
            <p:ph type="title"/>
          </p:nvPr>
        </p:nvSpPr>
        <p:spPr>
          <a:xfrm rot="16200000">
            <a:off x="-2392205" y="2964498"/>
            <a:ext cx="5945742" cy="1161329"/>
          </a:xfrm>
        </p:spPr>
        <p:txBody>
          <a:bodyPr/>
          <a:lstStyle/>
          <a:p>
            <a:r>
              <a:rPr lang="en-ZA" b="1" dirty="0">
                <a:latin typeface="Adobe Hebrew" panose="02040503050201020203" pitchFamily="18" charset="-79"/>
                <a:cs typeface="Adobe Hebrew" panose="02040503050201020203" pitchFamily="18" charset="-79"/>
              </a:rPr>
              <a:t>Unit</a:t>
            </a:r>
            <a:r>
              <a:rPr lang="en-ZA" dirty="0">
                <a:latin typeface="Adobe Hebrew" panose="02040503050201020203" pitchFamily="18" charset="-79"/>
                <a:cs typeface="Adobe Hebrew" panose="02040503050201020203" pitchFamily="18" charset="-79"/>
              </a:rPr>
              <a:t> Types</a:t>
            </a:r>
          </a:p>
        </p:txBody>
      </p:sp>
    </p:spTree>
    <p:extLst>
      <p:ext uri="{BB962C8B-B14F-4D97-AF65-F5344CB8AC3E}">
        <p14:creationId xmlns:p14="http://schemas.microsoft.com/office/powerpoint/2010/main" val="616593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 xmlns:a16="http://schemas.microsoft.com/office/drawing/2014/main" id="{80104F03-55B6-4393-8FF0-9CD3987ED3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707704" cy="6858000"/>
          </a:xfrm>
        </p:spPr>
      </p:pic>
      <p:sp>
        <p:nvSpPr>
          <p:cNvPr id="8" name="Rectangle 7">
            <a:extLst>
              <a:ext uri="{FF2B5EF4-FFF2-40B4-BE49-F238E27FC236}">
                <a16:creationId xmlns="" xmlns:a16="http://schemas.microsoft.com/office/drawing/2014/main" id="{C6E384E7-6D96-46AE-AC08-968CDD10D678}"/>
              </a:ext>
            </a:extLst>
          </p:cNvPr>
          <p:cNvSpPr/>
          <p:nvPr/>
        </p:nvSpPr>
        <p:spPr>
          <a:xfrm>
            <a:off x="0" y="0"/>
            <a:ext cx="188976" cy="6857990"/>
          </a:xfrm>
          <a:prstGeom prst="rect">
            <a:avLst/>
          </a:prstGeom>
          <a:solidFill>
            <a:srgbClr val="16374E"/>
          </a:solidFill>
          <a:ln>
            <a:solidFill>
              <a:srgbClr val="163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802828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72B9C2BF-A699-4329-B573-089AD50C7BC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0768"/>
          <a:stretch/>
        </p:blipFill>
        <p:spPr>
          <a:xfrm flipH="1">
            <a:off x="5471160" y="0"/>
            <a:ext cx="6720840" cy="6858000"/>
          </a:xfrm>
        </p:spPr>
      </p:pic>
      <p:pic>
        <p:nvPicPr>
          <p:cNvPr id="9" name="Content Placeholder 6">
            <a:extLst>
              <a:ext uri="{FF2B5EF4-FFF2-40B4-BE49-F238E27FC236}">
                <a16:creationId xmlns="" xmlns:a16="http://schemas.microsoft.com/office/drawing/2014/main" id="{7BEA09CF-11AC-4493-A4C4-405E4BBA51C1}"/>
              </a:ext>
            </a:extLst>
          </p:cNvPr>
          <p:cNvPicPr>
            <a:picLocks noChangeAspect="1"/>
          </p:cNvPicPr>
          <p:nvPr/>
        </p:nvPicPr>
        <p:blipFill rotWithShape="1">
          <a:blip r:embed="rId2">
            <a:extLst>
              <a:ext uri="{28A0092B-C50C-407E-A947-70E740481C1C}">
                <a14:useLocalDpi xmlns:a14="http://schemas.microsoft.com/office/drawing/2010/main" val="0"/>
              </a:ext>
            </a:extLst>
          </a:blip>
          <a:srcRect l="68445"/>
          <a:stretch/>
        </p:blipFill>
        <p:spPr>
          <a:xfrm>
            <a:off x="3032760" y="0"/>
            <a:ext cx="3063240" cy="6858000"/>
          </a:xfrm>
          <a:prstGeom prst="rect">
            <a:avLst/>
          </a:prstGeom>
        </p:spPr>
      </p:pic>
      <p:sp>
        <p:nvSpPr>
          <p:cNvPr id="6" name="Rectangle 5">
            <a:extLst>
              <a:ext uri="{FF2B5EF4-FFF2-40B4-BE49-F238E27FC236}">
                <a16:creationId xmlns="" xmlns:a16="http://schemas.microsoft.com/office/drawing/2014/main" id="{B3BDDEB0-BB1A-4FB2-84DF-583F158CC1B9}"/>
              </a:ext>
            </a:extLst>
          </p:cNvPr>
          <p:cNvSpPr/>
          <p:nvPr/>
        </p:nvSpPr>
        <p:spPr>
          <a:xfrm>
            <a:off x="0" y="0"/>
            <a:ext cx="188976" cy="6857990"/>
          </a:xfrm>
          <a:prstGeom prst="rect">
            <a:avLst/>
          </a:prstGeom>
          <a:solidFill>
            <a:srgbClr val="16374E"/>
          </a:solidFill>
          <a:ln>
            <a:solidFill>
              <a:srgbClr val="163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75252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5571C-F285-469E-A3D5-83C0974277E3}"/>
              </a:ext>
            </a:extLst>
          </p:cNvPr>
          <p:cNvSpPr>
            <a:spLocks noGrp="1"/>
          </p:cNvSpPr>
          <p:nvPr>
            <p:ph type="title"/>
          </p:nvPr>
        </p:nvSpPr>
        <p:spPr/>
        <p:txBody>
          <a:bodyPr/>
          <a:lstStyle/>
          <a:p>
            <a:endParaRPr lang="en-ZA"/>
          </a:p>
        </p:txBody>
      </p:sp>
      <p:pic>
        <p:nvPicPr>
          <p:cNvPr id="7" name="Content Placeholder 6">
            <a:extLst>
              <a:ext uri="{FF2B5EF4-FFF2-40B4-BE49-F238E27FC236}">
                <a16:creationId xmlns="" xmlns:a16="http://schemas.microsoft.com/office/drawing/2014/main" id="{7B382CA3-0248-4FAB-A4AC-97266930D7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730154" cy="6878089"/>
          </a:xfrm>
        </p:spPr>
      </p:pic>
      <p:sp>
        <p:nvSpPr>
          <p:cNvPr id="5" name="Rectangle 4">
            <a:extLst>
              <a:ext uri="{FF2B5EF4-FFF2-40B4-BE49-F238E27FC236}">
                <a16:creationId xmlns="" xmlns:a16="http://schemas.microsoft.com/office/drawing/2014/main" id="{0DF0FDE9-CC6A-4CF1-B21E-8A4F2B33E23A}"/>
              </a:ext>
            </a:extLst>
          </p:cNvPr>
          <p:cNvSpPr/>
          <p:nvPr/>
        </p:nvSpPr>
        <p:spPr>
          <a:xfrm>
            <a:off x="0" y="0"/>
            <a:ext cx="188976" cy="6857990"/>
          </a:xfrm>
          <a:prstGeom prst="rect">
            <a:avLst/>
          </a:prstGeom>
          <a:solidFill>
            <a:srgbClr val="16374E"/>
          </a:solidFill>
          <a:ln>
            <a:solidFill>
              <a:srgbClr val="163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06180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5571C-F285-469E-A3D5-83C0974277E3}"/>
              </a:ext>
            </a:extLst>
          </p:cNvPr>
          <p:cNvSpPr>
            <a:spLocks noGrp="1"/>
          </p:cNvSpPr>
          <p:nvPr>
            <p:ph type="title"/>
          </p:nvPr>
        </p:nvSpPr>
        <p:spPr/>
        <p:txBody>
          <a:bodyPr/>
          <a:lstStyle/>
          <a:p>
            <a:endParaRPr lang="en-ZA"/>
          </a:p>
        </p:txBody>
      </p:sp>
      <p:pic>
        <p:nvPicPr>
          <p:cNvPr id="13" name="Content Placeholder 12">
            <a:extLst>
              <a:ext uri="{FF2B5EF4-FFF2-40B4-BE49-F238E27FC236}">
                <a16:creationId xmlns="" xmlns:a16="http://schemas.microsoft.com/office/drawing/2014/main" id="{A4D6D617-A205-479A-975F-428D3FBA23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938" y="0"/>
            <a:ext cx="11668124" cy="6858000"/>
          </a:xfrm>
        </p:spPr>
      </p:pic>
    </p:spTree>
    <p:extLst>
      <p:ext uri="{BB962C8B-B14F-4D97-AF65-F5344CB8AC3E}">
        <p14:creationId xmlns:p14="http://schemas.microsoft.com/office/powerpoint/2010/main" val="1230939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9B286EF-BA2D-4FAE-8ABA-20B0F57B3F02}"/>
              </a:ext>
            </a:extLst>
          </p:cNvPr>
          <p:cNvSpPr/>
          <p:nvPr/>
        </p:nvSpPr>
        <p:spPr>
          <a:xfrm>
            <a:off x="12003024" y="10"/>
            <a:ext cx="188976" cy="6857990"/>
          </a:xfrm>
          <a:prstGeom prst="rect">
            <a:avLst/>
          </a:prstGeom>
          <a:solidFill>
            <a:srgbClr val="16374E"/>
          </a:solidFill>
          <a:ln>
            <a:solidFill>
              <a:srgbClr val="163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a:extLst>
              <a:ext uri="{FF2B5EF4-FFF2-40B4-BE49-F238E27FC236}">
                <a16:creationId xmlns="" xmlns:a16="http://schemas.microsoft.com/office/drawing/2014/main" id="{F6641BB7-527B-4D4E-88AC-83F2ED1E1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829" y="0"/>
            <a:ext cx="4572000" cy="6858000"/>
          </a:xfrm>
          <a:prstGeom prst="rect">
            <a:avLst/>
          </a:prstGeom>
        </p:spPr>
      </p:pic>
      <p:pic>
        <p:nvPicPr>
          <p:cNvPr id="16" name="Picture 15">
            <a:extLst>
              <a:ext uri="{FF2B5EF4-FFF2-40B4-BE49-F238E27FC236}">
                <a16:creationId xmlns="" xmlns:a16="http://schemas.microsoft.com/office/drawing/2014/main" id="{AD534AFA-8792-4D8B-B5D0-4499FC584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97173" cy="6858000"/>
          </a:xfrm>
          <a:prstGeom prst="rect">
            <a:avLst/>
          </a:prstGeom>
        </p:spPr>
      </p:pic>
    </p:spTree>
    <p:extLst>
      <p:ext uri="{BB962C8B-B14F-4D97-AF65-F5344CB8AC3E}">
        <p14:creationId xmlns:p14="http://schemas.microsoft.com/office/powerpoint/2010/main" val="1992795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5571C-F285-469E-A3D5-83C0974277E3}"/>
              </a:ext>
            </a:extLst>
          </p:cNvPr>
          <p:cNvSpPr>
            <a:spLocks noGrp="1"/>
          </p:cNvSpPr>
          <p:nvPr>
            <p:ph type="title"/>
          </p:nvPr>
        </p:nvSpPr>
        <p:spPr/>
        <p:txBody>
          <a:bodyPr/>
          <a:lstStyle/>
          <a:p>
            <a:endParaRPr lang="en-ZA"/>
          </a:p>
        </p:txBody>
      </p:sp>
      <p:pic>
        <p:nvPicPr>
          <p:cNvPr id="6" name="Content Placeholder 5">
            <a:extLst>
              <a:ext uri="{FF2B5EF4-FFF2-40B4-BE49-F238E27FC236}">
                <a16:creationId xmlns="" xmlns:a16="http://schemas.microsoft.com/office/drawing/2014/main" id="{876C76D5-5B91-41DF-B9D0-C55892573D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730154" cy="6878959"/>
          </a:xfrm>
        </p:spPr>
      </p:pic>
      <p:sp>
        <p:nvSpPr>
          <p:cNvPr id="5" name="Rectangle 4">
            <a:extLst>
              <a:ext uri="{FF2B5EF4-FFF2-40B4-BE49-F238E27FC236}">
                <a16:creationId xmlns="" xmlns:a16="http://schemas.microsoft.com/office/drawing/2014/main" id="{F9A51E12-02E5-4D40-B2E4-F0815BCA9091}"/>
              </a:ext>
            </a:extLst>
          </p:cNvPr>
          <p:cNvSpPr/>
          <p:nvPr/>
        </p:nvSpPr>
        <p:spPr>
          <a:xfrm>
            <a:off x="0" y="0"/>
            <a:ext cx="188976" cy="6857990"/>
          </a:xfrm>
          <a:prstGeom prst="rect">
            <a:avLst/>
          </a:prstGeom>
          <a:solidFill>
            <a:srgbClr val="16374E"/>
          </a:solidFill>
          <a:ln>
            <a:solidFill>
              <a:srgbClr val="163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83235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5571C-F285-469E-A3D5-83C0974277E3}"/>
              </a:ext>
            </a:extLst>
          </p:cNvPr>
          <p:cNvSpPr>
            <a:spLocks noGrp="1"/>
          </p:cNvSpPr>
          <p:nvPr>
            <p:ph type="title"/>
          </p:nvPr>
        </p:nvSpPr>
        <p:spPr/>
        <p:txBody>
          <a:bodyPr/>
          <a:lstStyle/>
          <a:p>
            <a:endParaRPr lang="en-ZA"/>
          </a:p>
        </p:txBody>
      </p:sp>
      <p:pic>
        <p:nvPicPr>
          <p:cNvPr id="7" name="Content Placeholder 6">
            <a:extLst>
              <a:ext uri="{FF2B5EF4-FFF2-40B4-BE49-F238E27FC236}">
                <a16:creationId xmlns="" xmlns:a16="http://schemas.microsoft.com/office/drawing/2014/main" id="{A4239AAA-28AB-40AD-B966-949253022F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707704" cy="6858000"/>
          </a:xfrm>
        </p:spPr>
      </p:pic>
      <p:sp>
        <p:nvSpPr>
          <p:cNvPr id="5" name="Rectangle 4">
            <a:extLst>
              <a:ext uri="{FF2B5EF4-FFF2-40B4-BE49-F238E27FC236}">
                <a16:creationId xmlns="" xmlns:a16="http://schemas.microsoft.com/office/drawing/2014/main" id="{AD55E59C-3681-4D0B-9210-727C00588C5C}"/>
              </a:ext>
            </a:extLst>
          </p:cNvPr>
          <p:cNvSpPr/>
          <p:nvPr/>
        </p:nvSpPr>
        <p:spPr>
          <a:xfrm>
            <a:off x="0" y="0"/>
            <a:ext cx="188976" cy="68579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141726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6374E"/>
        </a:solidFill>
        <a:effectLst/>
      </p:bgPr>
    </p:bg>
    <p:spTree>
      <p:nvGrpSpPr>
        <p:cNvPr id="1" name=""/>
        <p:cNvGrpSpPr/>
        <p:nvPr/>
      </p:nvGrpSpPr>
      <p:grpSpPr>
        <a:xfrm>
          <a:off x="0" y="0"/>
          <a:ext cx="0" cy="0"/>
          <a:chOff x="0" y="0"/>
          <a:chExt cx="0" cy="0"/>
        </a:xfrm>
      </p:grpSpPr>
      <p:pic>
        <p:nvPicPr>
          <p:cNvPr id="47" name="Picture 46" descr="https://livezoku.com/wp-content/uploads/2018/04/03-ZK-XL-overviewb-1.jpg">
            <a:extLst>
              <a:ext uri="{FF2B5EF4-FFF2-40B4-BE49-F238E27FC236}">
                <a16:creationId xmlns="" xmlns:a16="http://schemas.microsoft.com/office/drawing/2014/main" id="{35EAD4D5-A568-4378-ABD5-755CCCB412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530"/>
            <a:ext cx="7048500" cy="6907530"/>
          </a:xfrm>
          <a:prstGeom prst="rect">
            <a:avLst/>
          </a:prstGeom>
          <a:noFill/>
          <a:ln>
            <a:noFill/>
          </a:ln>
        </p:spPr>
      </p:pic>
    </p:spTree>
    <p:extLst>
      <p:ext uri="{BB962C8B-B14F-4D97-AF65-F5344CB8AC3E}">
        <p14:creationId xmlns:p14="http://schemas.microsoft.com/office/powerpoint/2010/main" val="2922201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5571C-F285-469E-A3D5-83C0974277E3}"/>
              </a:ext>
            </a:extLst>
          </p:cNvPr>
          <p:cNvSpPr>
            <a:spLocks noGrp="1"/>
          </p:cNvSpPr>
          <p:nvPr>
            <p:ph type="title"/>
          </p:nvPr>
        </p:nvSpPr>
        <p:spPr/>
        <p:txBody>
          <a:bodyPr/>
          <a:lstStyle/>
          <a:p>
            <a:endParaRPr lang="en-ZA"/>
          </a:p>
        </p:txBody>
      </p:sp>
      <p:pic>
        <p:nvPicPr>
          <p:cNvPr id="8" name="Content Placeholder 7">
            <a:extLst>
              <a:ext uri="{FF2B5EF4-FFF2-40B4-BE49-F238E27FC236}">
                <a16:creationId xmlns="" xmlns:a16="http://schemas.microsoft.com/office/drawing/2014/main" id="{6992528F-7FA1-4D06-B343-9A4909E146D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6305"/>
          <a:stretch/>
        </p:blipFill>
        <p:spPr>
          <a:xfrm>
            <a:off x="6441440" y="0"/>
            <a:ext cx="3273460" cy="6858000"/>
          </a:xfrm>
        </p:spPr>
      </p:pic>
      <p:pic>
        <p:nvPicPr>
          <p:cNvPr id="5" name="Picture 4" descr="https://livezoku.com/wp-content/uploads/2018/01/Zoku-Loft-XL-Overview-4.jpg">
            <a:extLst>
              <a:ext uri="{FF2B5EF4-FFF2-40B4-BE49-F238E27FC236}">
                <a16:creationId xmlns="" xmlns:a16="http://schemas.microsoft.com/office/drawing/2014/main" id="{70ED1265-269F-4D93-85F3-403B1DCEFF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36306" y="0"/>
            <a:ext cx="2955693" cy="4431323"/>
          </a:xfrm>
          <a:prstGeom prst="rect">
            <a:avLst/>
          </a:prstGeom>
          <a:noFill/>
          <a:ln>
            <a:noFill/>
          </a:ln>
        </p:spPr>
      </p:pic>
      <p:sp>
        <p:nvSpPr>
          <p:cNvPr id="9" name="Rectangle 8">
            <a:extLst>
              <a:ext uri="{FF2B5EF4-FFF2-40B4-BE49-F238E27FC236}">
                <a16:creationId xmlns="" xmlns:a16="http://schemas.microsoft.com/office/drawing/2014/main" id="{27C08128-0426-49FE-9AEA-1E26768F35B4}"/>
              </a:ext>
            </a:extLst>
          </p:cNvPr>
          <p:cNvSpPr/>
          <p:nvPr/>
        </p:nvSpPr>
        <p:spPr>
          <a:xfrm rot="5400000">
            <a:off x="5989322" y="655322"/>
            <a:ext cx="213358" cy="12191999"/>
          </a:xfrm>
          <a:prstGeom prst="rect">
            <a:avLst/>
          </a:prstGeom>
          <a:solidFill>
            <a:srgbClr val="205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descr="A group of people posing for the camera&#10;&#10;Description automatically generated">
            <a:extLst>
              <a:ext uri="{FF2B5EF4-FFF2-40B4-BE49-F238E27FC236}">
                <a16:creationId xmlns="" xmlns:a16="http://schemas.microsoft.com/office/drawing/2014/main" id="{B010E86D-743E-4A03-98FA-73E1F29AD9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305" y="4431323"/>
            <a:ext cx="2955693" cy="2217908"/>
          </a:xfrm>
          <a:prstGeom prst="rect">
            <a:avLst/>
          </a:prstGeom>
        </p:spPr>
      </p:pic>
      <p:pic>
        <p:nvPicPr>
          <p:cNvPr id="3" name="Picture 2">
            <a:extLst>
              <a:ext uri="{FF2B5EF4-FFF2-40B4-BE49-F238E27FC236}">
                <a16:creationId xmlns="" xmlns:a16="http://schemas.microsoft.com/office/drawing/2014/main" id="{D50AC20A-3372-464A-96A8-4E30253BFD24}"/>
              </a:ext>
            </a:extLst>
          </p:cNvPr>
          <p:cNvPicPr>
            <a:picLocks noChangeAspect="1"/>
          </p:cNvPicPr>
          <p:nvPr/>
        </p:nvPicPr>
        <p:blipFill rotWithShape="1">
          <a:blip r:embed="rId5"/>
          <a:srcRect r="55542"/>
          <a:stretch/>
        </p:blipFill>
        <p:spPr>
          <a:xfrm rot="16200000">
            <a:off x="1372383" y="-1372384"/>
            <a:ext cx="4672035" cy="7416801"/>
          </a:xfrm>
          <a:prstGeom prst="rect">
            <a:avLst/>
          </a:prstGeom>
        </p:spPr>
      </p:pic>
    </p:spTree>
    <p:extLst>
      <p:ext uri="{BB962C8B-B14F-4D97-AF65-F5344CB8AC3E}">
        <p14:creationId xmlns:p14="http://schemas.microsoft.com/office/powerpoint/2010/main" val="70139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arge city landscape&#10;&#10;Description automatically generated">
            <a:extLst>
              <a:ext uri="{FF2B5EF4-FFF2-40B4-BE49-F238E27FC236}">
                <a16:creationId xmlns="" xmlns:a16="http://schemas.microsoft.com/office/drawing/2014/main" id="{2A7B66FB-BA04-401E-B674-1D33CF862E8B}"/>
              </a:ext>
            </a:extLst>
          </p:cNvPr>
          <p:cNvPicPr>
            <a:picLocks noChangeAspect="1"/>
          </p:cNvPicPr>
          <p:nvPr/>
        </p:nvPicPr>
        <p:blipFill rotWithShape="1">
          <a:blip r:embed="rId2">
            <a:extLst>
              <a:ext uri="{28A0092B-C50C-407E-A947-70E740481C1C}">
                <a14:useLocalDpi xmlns:a14="http://schemas.microsoft.com/office/drawing/2010/main" val="0"/>
              </a:ext>
            </a:extLst>
          </a:blip>
          <a:srcRect l="30312" t="9804" r="14160" b="43332"/>
          <a:stretch/>
        </p:blipFill>
        <p:spPr>
          <a:xfrm>
            <a:off x="1" y="0"/>
            <a:ext cx="12192000" cy="6858000"/>
          </a:xfrm>
          <a:prstGeom prst="rect">
            <a:avLst/>
          </a:prstGeom>
        </p:spPr>
      </p:pic>
      <p:sp>
        <p:nvSpPr>
          <p:cNvPr id="19" name="TextBox 18">
            <a:extLst>
              <a:ext uri="{FF2B5EF4-FFF2-40B4-BE49-F238E27FC236}">
                <a16:creationId xmlns="" xmlns:a16="http://schemas.microsoft.com/office/drawing/2014/main" id="{66B12D7C-DEE9-49F2-AAF9-A91F0C54396E}"/>
              </a:ext>
            </a:extLst>
          </p:cNvPr>
          <p:cNvSpPr txBox="1"/>
          <p:nvPr/>
        </p:nvSpPr>
        <p:spPr>
          <a:xfrm>
            <a:off x="393539" y="1482823"/>
            <a:ext cx="10660284" cy="5201424"/>
          </a:xfrm>
          <a:prstGeom prst="rect">
            <a:avLst/>
          </a:prstGeom>
          <a:noFill/>
        </p:spPr>
        <p:txBody>
          <a:bodyPr wrap="square" rtlCol="0">
            <a:spAutoFit/>
          </a:bodyPr>
          <a:lstStyle/>
          <a:p>
            <a:r>
              <a:rPr lang="en-ZA" sz="16600" dirty="0">
                <a:solidFill>
                  <a:schemeClr val="bg1"/>
                </a:solidFill>
              </a:rPr>
              <a:t>OWN YOUR VIEW OF</a:t>
            </a:r>
          </a:p>
        </p:txBody>
      </p:sp>
    </p:spTree>
    <p:extLst>
      <p:ext uri="{BB962C8B-B14F-4D97-AF65-F5344CB8AC3E}">
        <p14:creationId xmlns:p14="http://schemas.microsoft.com/office/powerpoint/2010/main" val="1366906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5571C-F285-469E-A3D5-83C0974277E3}"/>
              </a:ext>
            </a:extLst>
          </p:cNvPr>
          <p:cNvSpPr>
            <a:spLocks noGrp="1"/>
          </p:cNvSpPr>
          <p:nvPr>
            <p:ph type="title"/>
          </p:nvPr>
        </p:nvSpPr>
        <p:spPr/>
        <p:txBody>
          <a:bodyPr/>
          <a:lstStyle/>
          <a:p>
            <a:endParaRPr lang="en-ZA"/>
          </a:p>
        </p:txBody>
      </p:sp>
      <p:pic>
        <p:nvPicPr>
          <p:cNvPr id="6" name="Content Placeholder 5">
            <a:extLst>
              <a:ext uri="{FF2B5EF4-FFF2-40B4-BE49-F238E27FC236}">
                <a16:creationId xmlns="" xmlns:a16="http://schemas.microsoft.com/office/drawing/2014/main" id="{CF5764C3-A7BA-4226-8F77-CD75FC4467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920" y="0"/>
            <a:ext cx="9707704" cy="6858000"/>
          </a:xfrm>
        </p:spPr>
      </p:pic>
      <p:sp>
        <p:nvSpPr>
          <p:cNvPr id="7" name="Rectangle 6">
            <a:extLst>
              <a:ext uri="{FF2B5EF4-FFF2-40B4-BE49-F238E27FC236}">
                <a16:creationId xmlns="" xmlns:a16="http://schemas.microsoft.com/office/drawing/2014/main" id="{54AB4081-2570-4D4C-9A22-0E222A279941}"/>
              </a:ext>
            </a:extLst>
          </p:cNvPr>
          <p:cNvSpPr/>
          <p:nvPr/>
        </p:nvSpPr>
        <p:spPr>
          <a:xfrm>
            <a:off x="0" y="-2"/>
            <a:ext cx="198120" cy="6878959"/>
          </a:xfrm>
          <a:prstGeom prst="rect">
            <a:avLst/>
          </a:prstGeom>
          <a:solidFill>
            <a:srgbClr val="16374E"/>
          </a:solidFill>
          <a:ln>
            <a:solidFill>
              <a:srgbClr val="163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636817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5571C-F285-469E-A3D5-83C0974277E3}"/>
              </a:ext>
            </a:extLst>
          </p:cNvPr>
          <p:cNvSpPr>
            <a:spLocks noGrp="1"/>
          </p:cNvSpPr>
          <p:nvPr>
            <p:ph type="title"/>
          </p:nvPr>
        </p:nvSpPr>
        <p:spPr/>
        <p:txBody>
          <a:bodyPr/>
          <a:lstStyle/>
          <a:p>
            <a:endParaRPr lang="en-ZA"/>
          </a:p>
        </p:txBody>
      </p:sp>
      <p:pic>
        <p:nvPicPr>
          <p:cNvPr id="6" name="Content Placeholder 5">
            <a:extLst>
              <a:ext uri="{FF2B5EF4-FFF2-40B4-BE49-F238E27FC236}">
                <a16:creationId xmlns="" xmlns:a16="http://schemas.microsoft.com/office/drawing/2014/main" id="{93C97F72-9D24-4ADB-BA91-52A9D4ABA8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714900" cy="6858000"/>
          </a:xfrm>
        </p:spPr>
      </p:pic>
      <p:sp>
        <p:nvSpPr>
          <p:cNvPr id="7" name="Rectangle 6">
            <a:extLst>
              <a:ext uri="{FF2B5EF4-FFF2-40B4-BE49-F238E27FC236}">
                <a16:creationId xmlns="" xmlns:a16="http://schemas.microsoft.com/office/drawing/2014/main" id="{689B45FD-3839-49C2-9E7D-A645B90BD0C4}"/>
              </a:ext>
            </a:extLst>
          </p:cNvPr>
          <p:cNvSpPr/>
          <p:nvPr/>
        </p:nvSpPr>
        <p:spPr>
          <a:xfrm>
            <a:off x="11993880" y="0"/>
            <a:ext cx="198120" cy="6878959"/>
          </a:xfrm>
          <a:prstGeom prst="rect">
            <a:avLst/>
          </a:prstGeom>
          <a:solidFill>
            <a:srgbClr val="16374E"/>
          </a:solidFill>
          <a:ln>
            <a:solidFill>
              <a:srgbClr val="163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096788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 xmlns:a16="http://schemas.microsoft.com/office/drawing/2014/main" id="{FA584286-31CA-4A75-A9DC-8702C5E36B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5321" y="0"/>
            <a:ext cx="9696450" cy="6858000"/>
          </a:xfrm>
        </p:spPr>
      </p:pic>
      <p:sp>
        <p:nvSpPr>
          <p:cNvPr id="12" name="Rectangle 11">
            <a:extLst>
              <a:ext uri="{FF2B5EF4-FFF2-40B4-BE49-F238E27FC236}">
                <a16:creationId xmlns="" xmlns:a16="http://schemas.microsoft.com/office/drawing/2014/main" id="{0BB89AAD-4D27-4C5D-A816-BDD598261FBE}"/>
              </a:ext>
            </a:extLst>
          </p:cNvPr>
          <p:cNvSpPr/>
          <p:nvPr/>
        </p:nvSpPr>
        <p:spPr>
          <a:xfrm>
            <a:off x="0" y="0"/>
            <a:ext cx="12192000" cy="6858000"/>
          </a:xfrm>
          <a:prstGeom prst="rect">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3" name="Group 2">
            <a:extLst>
              <a:ext uri="{FF2B5EF4-FFF2-40B4-BE49-F238E27FC236}">
                <a16:creationId xmlns="" xmlns:a16="http://schemas.microsoft.com/office/drawing/2014/main" id="{AABA64E0-11E5-4881-A71C-8A46C55B4B32}"/>
              </a:ext>
            </a:extLst>
          </p:cNvPr>
          <p:cNvGrpSpPr/>
          <p:nvPr/>
        </p:nvGrpSpPr>
        <p:grpSpPr>
          <a:xfrm rot="5400000">
            <a:off x="-725525" y="4597581"/>
            <a:ext cx="3261933" cy="924772"/>
            <a:chOff x="8757599" y="219202"/>
            <a:chExt cx="3261933" cy="924772"/>
          </a:xfrm>
        </p:grpSpPr>
        <p:sp>
          <p:nvSpPr>
            <p:cNvPr id="13" name="Isosceles Triangle 12">
              <a:extLst>
                <a:ext uri="{FF2B5EF4-FFF2-40B4-BE49-F238E27FC236}">
                  <a16:creationId xmlns="" xmlns:a16="http://schemas.microsoft.com/office/drawing/2014/main" id="{5490A9AD-2586-40AD-B4B4-4F3D39ADC4BE}"/>
                </a:ext>
              </a:extLst>
            </p:cNvPr>
            <p:cNvSpPr/>
            <p:nvPr/>
          </p:nvSpPr>
          <p:spPr>
            <a:xfrm>
              <a:off x="10396007" y="219204"/>
              <a:ext cx="541175" cy="462386"/>
            </a:xfrm>
            <a:prstGeom prst="triangle">
              <a:avLst/>
            </a:prstGeom>
            <a:solidFill>
              <a:srgbClr val="7BE495"/>
            </a:solidFill>
            <a:ln>
              <a:solidFill>
                <a:srgbClr val="7BE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Isosceles Triangle 13">
              <a:extLst>
                <a:ext uri="{FF2B5EF4-FFF2-40B4-BE49-F238E27FC236}">
                  <a16:creationId xmlns="" xmlns:a16="http://schemas.microsoft.com/office/drawing/2014/main" id="{FC2036DB-4C43-47E7-A645-B8661975C72A}"/>
                </a:ext>
              </a:extLst>
            </p:cNvPr>
            <p:cNvSpPr/>
            <p:nvPr/>
          </p:nvSpPr>
          <p:spPr>
            <a:xfrm rot="10800000">
              <a:off x="10937182" y="219203"/>
              <a:ext cx="541175" cy="462386"/>
            </a:xfrm>
            <a:prstGeom prst="triangle">
              <a:avLst/>
            </a:prstGeom>
            <a:solidFill>
              <a:srgbClr val="7BE495"/>
            </a:solidFill>
            <a:ln>
              <a:solidFill>
                <a:srgbClr val="7BE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Isosceles Triangle 14">
              <a:extLst>
                <a:ext uri="{FF2B5EF4-FFF2-40B4-BE49-F238E27FC236}">
                  <a16:creationId xmlns="" xmlns:a16="http://schemas.microsoft.com/office/drawing/2014/main" id="{5564CB86-0090-48BE-9CDE-84592A4D6B34}"/>
                </a:ext>
              </a:extLst>
            </p:cNvPr>
            <p:cNvSpPr/>
            <p:nvPr/>
          </p:nvSpPr>
          <p:spPr>
            <a:xfrm>
              <a:off x="9313657" y="219203"/>
              <a:ext cx="541175" cy="462386"/>
            </a:xfrm>
            <a:prstGeom prst="triangle">
              <a:avLst/>
            </a:prstGeom>
            <a:solidFill>
              <a:srgbClr val="205072"/>
            </a:solidFill>
            <a:ln>
              <a:solidFill>
                <a:srgbClr val="205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Isosceles Triangle 15">
              <a:extLst>
                <a:ext uri="{FF2B5EF4-FFF2-40B4-BE49-F238E27FC236}">
                  <a16:creationId xmlns="" xmlns:a16="http://schemas.microsoft.com/office/drawing/2014/main" id="{21E58F3A-426F-429A-BF30-674F0EE6D806}"/>
                </a:ext>
              </a:extLst>
            </p:cNvPr>
            <p:cNvSpPr/>
            <p:nvPr/>
          </p:nvSpPr>
          <p:spPr>
            <a:xfrm rot="10800000">
              <a:off x="9854832" y="219202"/>
              <a:ext cx="541175" cy="462386"/>
            </a:xfrm>
            <a:prstGeom prst="triangle">
              <a:avLst/>
            </a:prstGeom>
            <a:solidFill>
              <a:srgbClr val="56C596"/>
            </a:solidFill>
            <a:ln>
              <a:solidFill>
                <a:srgbClr val="56C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Isosceles Triangle 17">
              <a:extLst>
                <a:ext uri="{FF2B5EF4-FFF2-40B4-BE49-F238E27FC236}">
                  <a16:creationId xmlns="" xmlns:a16="http://schemas.microsoft.com/office/drawing/2014/main" id="{3A356A0F-E5B5-4ADA-BE3A-ED347126A573}"/>
                </a:ext>
              </a:extLst>
            </p:cNvPr>
            <p:cNvSpPr/>
            <p:nvPr/>
          </p:nvSpPr>
          <p:spPr>
            <a:xfrm rot="10800000">
              <a:off x="11478357" y="681587"/>
              <a:ext cx="541175" cy="462386"/>
            </a:xfrm>
            <a:prstGeom prst="triangle">
              <a:avLst/>
            </a:prstGeom>
            <a:solidFill>
              <a:srgbClr val="7BE495"/>
            </a:solidFill>
            <a:ln>
              <a:solidFill>
                <a:srgbClr val="7BE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Isosceles Triangle 18">
              <a:extLst>
                <a:ext uri="{FF2B5EF4-FFF2-40B4-BE49-F238E27FC236}">
                  <a16:creationId xmlns="" xmlns:a16="http://schemas.microsoft.com/office/drawing/2014/main" id="{5038B48C-E6DD-45AE-9906-3DBF472BE0F7}"/>
                </a:ext>
              </a:extLst>
            </p:cNvPr>
            <p:cNvSpPr/>
            <p:nvPr/>
          </p:nvSpPr>
          <p:spPr>
            <a:xfrm>
              <a:off x="9854832" y="681587"/>
              <a:ext cx="541175" cy="462386"/>
            </a:xfrm>
            <a:prstGeom prst="triangle">
              <a:avLst/>
            </a:prstGeom>
            <a:solidFill>
              <a:srgbClr val="205072"/>
            </a:solidFill>
            <a:ln>
              <a:solidFill>
                <a:srgbClr val="205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Isosceles Triangle 19">
              <a:extLst>
                <a:ext uri="{FF2B5EF4-FFF2-40B4-BE49-F238E27FC236}">
                  <a16:creationId xmlns="" xmlns:a16="http://schemas.microsoft.com/office/drawing/2014/main" id="{6957F6EE-ADDE-40AC-BD5B-02CE1EEDFE9D}"/>
                </a:ext>
              </a:extLst>
            </p:cNvPr>
            <p:cNvSpPr/>
            <p:nvPr/>
          </p:nvSpPr>
          <p:spPr>
            <a:xfrm rot="10800000">
              <a:off x="10396007" y="681586"/>
              <a:ext cx="541175" cy="462386"/>
            </a:xfrm>
            <a:prstGeom prst="triangle">
              <a:avLst/>
            </a:prstGeom>
            <a:solidFill>
              <a:srgbClr val="56C596"/>
            </a:solidFill>
            <a:ln>
              <a:solidFill>
                <a:srgbClr val="56C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Isosceles Triangle 24">
              <a:extLst>
                <a:ext uri="{FF2B5EF4-FFF2-40B4-BE49-F238E27FC236}">
                  <a16:creationId xmlns="" xmlns:a16="http://schemas.microsoft.com/office/drawing/2014/main" id="{C15809EE-C9A3-4F79-B7C8-0AB1B8F360AA}"/>
                </a:ext>
              </a:extLst>
            </p:cNvPr>
            <p:cNvSpPr/>
            <p:nvPr/>
          </p:nvSpPr>
          <p:spPr>
            <a:xfrm>
              <a:off x="8757599" y="681588"/>
              <a:ext cx="541175" cy="462386"/>
            </a:xfrm>
            <a:prstGeom prst="triangle">
              <a:avLst/>
            </a:prstGeom>
            <a:solidFill>
              <a:srgbClr val="205072"/>
            </a:solidFill>
            <a:ln>
              <a:solidFill>
                <a:srgbClr val="205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4" name="Group 3">
            <a:extLst>
              <a:ext uri="{FF2B5EF4-FFF2-40B4-BE49-F238E27FC236}">
                <a16:creationId xmlns="" xmlns:a16="http://schemas.microsoft.com/office/drawing/2014/main" id="{E275E626-056C-4DB6-82E6-31CBFF22EA65}"/>
              </a:ext>
            </a:extLst>
          </p:cNvPr>
          <p:cNvGrpSpPr/>
          <p:nvPr/>
        </p:nvGrpSpPr>
        <p:grpSpPr>
          <a:xfrm rot="5400000">
            <a:off x="93677" y="2002670"/>
            <a:ext cx="1623524" cy="924770"/>
            <a:chOff x="172469" y="219202"/>
            <a:chExt cx="1623524" cy="924770"/>
          </a:xfrm>
        </p:grpSpPr>
        <p:sp>
          <p:nvSpPr>
            <p:cNvPr id="37" name="Isosceles Triangle 36">
              <a:extLst>
                <a:ext uri="{FF2B5EF4-FFF2-40B4-BE49-F238E27FC236}">
                  <a16:creationId xmlns="" xmlns:a16="http://schemas.microsoft.com/office/drawing/2014/main" id="{5818FC8A-2EF8-458D-914E-DFCC4EBAFE33}"/>
                </a:ext>
              </a:extLst>
            </p:cNvPr>
            <p:cNvSpPr/>
            <p:nvPr/>
          </p:nvSpPr>
          <p:spPr>
            <a:xfrm>
              <a:off x="172469" y="219202"/>
              <a:ext cx="541175" cy="462386"/>
            </a:xfrm>
            <a:prstGeom prst="triangle">
              <a:avLst/>
            </a:prstGeom>
            <a:solidFill>
              <a:srgbClr val="16374E"/>
            </a:solidFill>
            <a:ln>
              <a:solidFill>
                <a:srgbClr val="163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Isosceles Triangle 38">
              <a:extLst>
                <a:ext uri="{FF2B5EF4-FFF2-40B4-BE49-F238E27FC236}">
                  <a16:creationId xmlns="" xmlns:a16="http://schemas.microsoft.com/office/drawing/2014/main" id="{A21FA286-E6C7-4D9A-9D0D-4EE7B02790BF}"/>
                </a:ext>
              </a:extLst>
            </p:cNvPr>
            <p:cNvSpPr/>
            <p:nvPr/>
          </p:nvSpPr>
          <p:spPr>
            <a:xfrm>
              <a:off x="713644" y="681586"/>
              <a:ext cx="541175" cy="462386"/>
            </a:xfrm>
            <a:prstGeom prst="triangle">
              <a:avLst/>
            </a:prstGeom>
            <a:solidFill>
              <a:srgbClr val="16374E"/>
            </a:solidFill>
            <a:ln>
              <a:solidFill>
                <a:srgbClr val="163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Isosceles Triangle 39">
              <a:extLst>
                <a:ext uri="{FF2B5EF4-FFF2-40B4-BE49-F238E27FC236}">
                  <a16:creationId xmlns="" xmlns:a16="http://schemas.microsoft.com/office/drawing/2014/main" id="{37B8E856-71AF-4EA8-BE9F-80740A9A3779}"/>
                </a:ext>
              </a:extLst>
            </p:cNvPr>
            <p:cNvSpPr/>
            <p:nvPr/>
          </p:nvSpPr>
          <p:spPr>
            <a:xfrm rot="10800000">
              <a:off x="1254818" y="669595"/>
              <a:ext cx="541175" cy="462386"/>
            </a:xfrm>
            <a:prstGeom prst="triangle">
              <a:avLst/>
            </a:prstGeom>
            <a:solidFill>
              <a:srgbClr val="16374E"/>
            </a:solidFill>
            <a:ln>
              <a:solidFill>
                <a:srgbClr val="163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517834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 xmlns:a16="http://schemas.microsoft.com/office/drawing/2014/main" id="{B4D578A2-44CD-4918-9D6B-DDF0E1C9F9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841" y="10272"/>
            <a:ext cx="10530673" cy="6781828"/>
          </a:xfrm>
        </p:spPr>
      </p:pic>
      <p:sp>
        <p:nvSpPr>
          <p:cNvPr id="7" name="Rectangle 6">
            <a:extLst>
              <a:ext uri="{FF2B5EF4-FFF2-40B4-BE49-F238E27FC236}">
                <a16:creationId xmlns="" xmlns:a16="http://schemas.microsoft.com/office/drawing/2014/main" id="{FADD5348-0C45-4616-BF59-8B95ED81970B}"/>
              </a:ext>
            </a:extLst>
          </p:cNvPr>
          <p:cNvSpPr/>
          <p:nvPr/>
        </p:nvSpPr>
        <p:spPr>
          <a:xfrm>
            <a:off x="0" y="0"/>
            <a:ext cx="12192000" cy="6858000"/>
          </a:xfrm>
          <a:prstGeom prst="rect">
            <a:avLst/>
          </a:prstGeom>
          <a:noFill/>
          <a:ln w="76200">
            <a:solidFill>
              <a:srgbClr val="163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3" name="Group 2">
            <a:extLst>
              <a:ext uri="{FF2B5EF4-FFF2-40B4-BE49-F238E27FC236}">
                <a16:creationId xmlns="" xmlns:a16="http://schemas.microsoft.com/office/drawing/2014/main" id="{72BF10BD-D691-4455-AB55-4A6BB86F7184}"/>
              </a:ext>
            </a:extLst>
          </p:cNvPr>
          <p:cNvGrpSpPr/>
          <p:nvPr/>
        </p:nvGrpSpPr>
        <p:grpSpPr>
          <a:xfrm rot="5400000">
            <a:off x="9774939" y="4369399"/>
            <a:ext cx="3256856" cy="924772"/>
            <a:chOff x="8809739" y="224119"/>
            <a:chExt cx="3256856" cy="924772"/>
          </a:xfrm>
        </p:grpSpPr>
        <p:sp>
          <p:nvSpPr>
            <p:cNvPr id="19" name="Isosceles Triangle 18">
              <a:extLst>
                <a:ext uri="{FF2B5EF4-FFF2-40B4-BE49-F238E27FC236}">
                  <a16:creationId xmlns="" xmlns:a16="http://schemas.microsoft.com/office/drawing/2014/main" id="{AC9B73C2-052E-472D-A599-A466E3CDE2B9}"/>
                </a:ext>
              </a:extLst>
            </p:cNvPr>
            <p:cNvSpPr/>
            <p:nvPr/>
          </p:nvSpPr>
          <p:spPr>
            <a:xfrm>
              <a:off x="10984245" y="224121"/>
              <a:ext cx="541175" cy="462386"/>
            </a:xfrm>
            <a:prstGeom prst="triangle">
              <a:avLst/>
            </a:prstGeom>
            <a:solidFill>
              <a:srgbClr val="56C596"/>
            </a:solidFill>
            <a:ln>
              <a:solidFill>
                <a:srgbClr val="56C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Isosceles Triangle 19">
              <a:extLst>
                <a:ext uri="{FF2B5EF4-FFF2-40B4-BE49-F238E27FC236}">
                  <a16:creationId xmlns="" xmlns:a16="http://schemas.microsoft.com/office/drawing/2014/main" id="{94F5DC99-2180-4293-BC97-8551354184CC}"/>
                </a:ext>
              </a:extLst>
            </p:cNvPr>
            <p:cNvSpPr/>
            <p:nvPr/>
          </p:nvSpPr>
          <p:spPr>
            <a:xfrm rot="10800000">
              <a:off x="11525420" y="224120"/>
              <a:ext cx="541175" cy="462386"/>
            </a:xfrm>
            <a:prstGeom prst="triangle">
              <a:avLst/>
            </a:prstGeom>
            <a:solidFill>
              <a:srgbClr val="7BE495"/>
            </a:solidFill>
            <a:ln>
              <a:solidFill>
                <a:srgbClr val="7BE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Isosceles Triangle 22">
              <a:extLst>
                <a:ext uri="{FF2B5EF4-FFF2-40B4-BE49-F238E27FC236}">
                  <a16:creationId xmlns="" xmlns:a16="http://schemas.microsoft.com/office/drawing/2014/main" id="{BD3505AB-A0E0-48CA-BCA1-4C9407B903C9}"/>
                </a:ext>
              </a:extLst>
            </p:cNvPr>
            <p:cNvSpPr/>
            <p:nvPr/>
          </p:nvSpPr>
          <p:spPr>
            <a:xfrm>
              <a:off x="11525420" y="686505"/>
              <a:ext cx="541175" cy="462386"/>
            </a:xfrm>
            <a:prstGeom prst="triangle">
              <a:avLst/>
            </a:prstGeom>
            <a:solidFill>
              <a:srgbClr val="56C596"/>
            </a:solidFill>
            <a:ln>
              <a:solidFill>
                <a:srgbClr val="56C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Isosceles Triangle 25">
              <a:extLst>
                <a:ext uri="{FF2B5EF4-FFF2-40B4-BE49-F238E27FC236}">
                  <a16:creationId xmlns="" xmlns:a16="http://schemas.microsoft.com/office/drawing/2014/main" id="{6A1386A0-83E3-48D1-BA05-E00521E2642B}"/>
                </a:ext>
              </a:extLst>
            </p:cNvPr>
            <p:cNvSpPr/>
            <p:nvPr/>
          </p:nvSpPr>
          <p:spPr>
            <a:xfrm rot="10800000">
              <a:off x="10433264" y="224120"/>
              <a:ext cx="541175" cy="462386"/>
            </a:xfrm>
            <a:prstGeom prst="triangle">
              <a:avLst/>
            </a:prstGeom>
            <a:solidFill>
              <a:srgbClr val="205072"/>
            </a:solidFill>
            <a:ln>
              <a:solidFill>
                <a:srgbClr val="205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Isosceles Triangle 26">
              <a:extLst>
                <a:ext uri="{FF2B5EF4-FFF2-40B4-BE49-F238E27FC236}">
                  <a16:creationId xmlns="" xmlns:a16="http://schemas.microsoft.com/office/drawing/2014/main" id="{4E9640A9-849F-45C7-BC68-CA05439A7E85}"/>
                </a:ext>
              </a:extLst>
            </p:cNvPr>
            <p:cNvSpPr/>
            <p:nvPr/>
          </p:nvSpPr>
          <p:spPr>
            <a:xfrm>
              <a:off x="8809739" y="224120"/>
              <a:ext cx="541175" cy="462386"/>
            </a:xfrm>
            <a:prstGeom prst="triangle">
              <a:avLst/>
            </a:prstGeom>
            <a:solidFill>
              <a:srgbClr val="16374E"/>
            </a:solidFill>
            <a:ln>
              <a:solidFill>
                <a:srgbClr val="163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Isosceles Triangle 27">
              <a:extLst>
                <a:ext uri="{FF2B5EF4-FFF2-40B4-BE49-F238E27FC236}">
                  <a16:creationId xmlns="" xmlns:a16="http://schemas.microsoft.com/office/drawing/2014/main" id="{B890745A-0D4B-495B-9A27-B9BE01FBAFFB}"/>
                </a:ext>
              </a:extLst>
            </p:cNvPr>
            <p:cNvSpPr/>
            <p:nvPr/>
          </p:nvSpPr>
          <p:spPr>
            <a:xfrm rot="10800000">
              <a:off x="9350914" y="224119"/>
              <a:ext cx="541175" cy="462386"/>
            </a:xfrm>
            <a:prstGeom prst="triangle">
              <a:avLst/>
            </a:prstGeom>
            <a:solidFill>
              <a:srgbClr val="16374E"/>
            </a:solidFill>
            <a:ln>
              <a:solidFill>
                <a:srgbClr val="163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Isosceles Triangle 28">
              <a:extLst>
                <a:ext uri="{FF2B5EF4-FFF2-40B4-BE49-F238E27FC236}">
                  <a16:creationId xmlns="" xmlns:a16="http://schemas.microsoft.com/office/drawing/2014/main" id="{5C2CA604-F838-4CCF-A74E-61C988F8EF35}"/>
                </a:ext>
              </a:extLst>
            </p:cNvPr>
            <p:cNvSpPr/>
            <p:nvPr/>
          </p:nvSpPr>
          <p:spPr>
            <a:xfrm>
              <a:off x="10433264" y="686505"/>
              <a:ext cx="541175" cy="462386"/>
            </a:xfrm>
            <a:prstGeom prst="triangle">
              <a:avLst/>
            </a:prstGeom>
            <a:solidFill>
              <a:srgbClr val="205072"/>
            </a:solidFill>
            <a:ln>
              <a:solidFill>
                <a:srgbClr val="205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Isosceles Triangle 29">
              <a:extLst>
                <a:ext uri="{FF2B5EF4-FFF2-40B4-BE49-F238E27FC236}">
                  <a16:creationId xmlns="" xmlns:a16="http://schemas.microsoft.com/office/drawing/2014/main" id="{735D86B0-5D03-4D4D-B4E7-9A60A312A4B0}"/>
                </a:ext>
              </a:extLst>
            </p:cNvPr>
            <p:cNvSpPr/>
            <p:nvPr/>
          </p:nvSpPr>
          <p:spPr>
            <a:xfrm rot="10800000">
              <a:off x="10974439" y="686504"/>
              <a:ext cx="541175" cy="462386"/>
            </a:xfrm>
            <a:prstGeom prst="triangle">
              <a:avLst/>
            </a:prstGeom>
            <a:solidFill>
              <a:srgbClr val="56C596"/>
            </a:solidFill>
            <a:ln>
              <a:solidFill>
                <a:srgbClr val="7BE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Isosceles Triangle 30">
              <a:extLst>
                <a:ext uri="{FF2B5EF4-FFF2-40B4-BE49-F238E27FC236}">
                  <a16:creationId xmlns="" xmlns:a16="http://schemas.microsoft.com/office/drawing/2014/main" id="{10F1D7C3-D950-4824-BD13-9A45A3F8A5C2}"/>
                </a:ext>
              </a:extLst>
            </p:cNvPr>
            <p:cNvSpPr/>
            <p:nvPr/>
          </p:nvSpPr>
          <p:spPr>
            <a:xfrm>
              <a:off x="9350914" y="686504"/>
              <a:ext cx="541175" cy="462386"/>
            </a:xfrm>
            <a:prstGeom prst="triangle">
              <a:avLst/>
            </a:prstGeom>
            <a:solidFill>
              <a:srgbClr val="16374E"/>
            </a:solidFill>
            <a:ln>
              <a:solidFill>
                <a:srgbClr val="163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Isosceles Triangle 31">
              <a:extLst>
                <a:ext uri="{FF2B5EF4-FFF2-40B4-BE49-F238E27FC236}">
                  <a16:creationId xmlns="" xmlns:a16="http://schemas.microsoft.com/office/drawing/2014/main" id="{3377CC3B-4BBF-4F30-A462-3518CBA3BC91}"/>
                </a:ext>
              </a:extLst>
            </p:cNvPr>
            <p:cNvSpPr/>
            <p:nvPr/>
          </p:nvSpPr>
          <p:spPr>
            <a:xfrm rot="10800000">
              <a:off x="9892089" y="686503"/>
              <a:ext cx="541175" cy="462386"/>
            </a:xfrm>
            <a:prstGeom prst="triangle">
              <a:avLst/>
            </a:prstGeom>
            <a:solidFill>
              <a:srgbClr val="205072"/>
            </a:solidFill>
            <a:ln>
              <a:solidFill>
                <a:srgbClr val="205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217253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 xmlns:a16="http://schemas.microsoft.com/office/drawing/2014/main" id="{5D1F2AC1-F665-4111-B268-981F6F64A7AA}"/>
              </a:ext>
            </a:extLst>
          </p:cNvPr>
          <p:cNvPicPr>
            <a:picLocks noChangeAspect="1"/>
          </p:cNvPicPr>
          <p:nvPr/>
        </p:nvPicPr>
        <p:blipFill rotWithShape="1">
          <a:blip r:embed="rId2">
            <a:extLst>
              <a:ext uri="{28A0092B-C50C-407E-A947-70E740481C1C}">
                <a14:useLocalDpi xmlns:a14="http://schemas.microsoft.com/office/drawing/2010/main" val="0"/>
              </a:ext>
            </a:extLst>
          </a:blip>
          <a:srcRect t="59750"/>
          <a:stretch/>
        </p:blipFill>
        <p:spPr>
          <a:xfrm>
            <a:off x="0" y="3530278"/>
            <a:ext cx="12192000" cy="3327722"/>
          </a:xfrm>
          <a:prstGeom prst="rect">
            <a:avLst/>
          </a:prstGeom>
        </p:spPr>
      </p:pic>
      <p:sp>
        <p:nvSpPr>
          <p:cNvPr id="2" name="Title 1">
            <a:extLst>
              <a:ext uri="{FF2B5EF4-FFF2-40B4-BE49-F238E27FC236}">
                <a16:creationId xmlns="" xmlns:a16="http://schemas.microsoft.com/office/drawing/2014/main" id="{710A1535-42D2-4D99-B5E0-30DCC30470A7}"/>
              </a:ext>
            </a:extLst>
          </p:cNvPr>
          <p:cNvSpPr>
            <a:spLocks noGrp="1"/>
          </p:cNvSpPr>
          <p:nvPr>
            <p:ph type="title"/>
          </p:nvPr>
        </p:nvSpPr>
        <p:spPr>
          <a:xfrm>
            <a:off x="419100" y="1104377"/>
            <a:ext cx="11772900" cy="1325563"/>
          </a:xfrm>
        </p:spPr>
        <p:txBody>
          <a:bodyPr>
            <a:noAutofit/>
          </a:bodyPr>
          <a:lstStyle/>
          <a:p>
            <a:r>
              <a:rPr lang="en-US" dirty="0">
                <a:latin typeface="Adobe Hebrew" panose="02040503050201020203" pitchFamily="18" charset="-79"/>
                <a:cs typeface="Adobe Hebrew" panose="02040503050201020203" pitchFamily="18" charset="-79"/>
              </a:rPr>
              <a:t>Interested in Joining the Revolution?</a:t>
            </a:r>
            <a:r>
              <a:rPr lang="en-US" sz="1800" dirty="0">
                <a:latin typeface="Adobe Hebrew" panose="02040503050201020203" pitchFamily="18" charset="-79"/>
                <a:cs typeface="Adobe Hebrew" panose="02040503050201020203" pitchFamily="18" charset="-79"/>
              </a:rPr>
              <a:t/>
            </a:r>
            <a:br>
              <a:rPr lang="en-US" sz="1800" dirty="0">
                <a:latin typeface="Adobe Hebrew" panose="02040503050201020203" pitchFamily="18" charset="-79"/>
                <a:cs typeface="Adobe Hebrew" panose="02040503050201020203" pitchFamily="18" charset="-79"/>
              </a:rPr>
            </a:br>
            <a:r>
              <a:rPr lang="en-US" sz="2800" dirty="0"/>
              <a:t>Sign-up to be a Co-Developer today!</a:t>
            </a:r>
            <a:endParaRPr lang="en-ZA" sz="1800" dirty="0"/>
          </a:p>
        </p:txBody>
      </p:sp>
      <p:sp>
        <p:nvSpPr>
          <p:cNvPr id="3" name="Content Placeholder 2">
            <a:extLst>
              <a:ext uri="{FF2B5EF4-FFF2-40B4-BE49-F238E27FC236}">
                <a16:creationId xmlns="" xmlns:a16="http://schemas.microsoft.com/office/drawing/2014/main" id="{5E70CEDA-9FB4-4D38-A296-C65F00058B93}"/>
              </a:ext>
            </a:extLst>
          </p:cNvPr>
          <p:cNvSpPr>
            <a:spLocks noGrp="1"/>
          </p:cNvSpPr>
          <p:nvPr>
            <p:ph idx="1"/>
          </p:nvPr>
        </p:nvSpPr>
        <p:spPr>
          <a:xfrm>
            <a:off x="1425251" y="4229202"/>
            <a:ext cx="9760598" cy="1986806"/>
          </a:xfrm>
          <a:solidFill>
            <a:srgbClr val="7BE495">
              <a:alpha val="74118"/>
            </a:srgbClr>
          </a:solidFill>
          <a:ln w="38100">
            <a:solidFill>
              <a:schemeClr val="bg1"/>
            </a:solidFill>
          </a:ln>
        </p:spPr>
        <p:txBody>
          <a:bodyPr>
            <a:normAutofit/>
          </a:bodyPr>
          <a:lstStyle/>
          <a:p>
            <a:pPr marL="0" indent="0">
              <a:buNone/>
            </a:pPr>
            <a:r>
              <a:rPr lang="en-US" sz="1800" b="1" i="1" dirty="0">
                <a:solidFill>
                  <a:schemeClr val="bg1"/>
                </a:solidFill>
                <a:effectLst>
                  <a:outerShdw blurRad="38100" dist="38100" dir="2700000" algn="tl">
                    <a:srgbClr val="000000">
                      <a:alpha val="43137"/>
                    </a:srgbClr>
                  </a:outerShdw>
                </a:effectLst>
              </a:rPr>
              <a:t>Unit structure and co-developer cost:</a:t>
            </a:r>
            <a:endParaRPr lang="en-ZA" sz="1800" b="1" i="1" dirty="0">
              <a:solidFill>
                <a:schemeClr val="bg1"/>
              </a:solidFill>
              <a:effectLst>
                <a:outerShdw blurRad="38100" dist="38100" dir="2700000" algn="tl">
                  <a:srgbClr val="000000">
                    <a:alpha val="43137"/>
                  </a:srgbClr>
                </a:outerShdw>
              </a:effectLst>
            </a:endParaRPr>
          </a:p>
          <a:p>
            <a:r>
              <a:rPr lang="en-US" sz="1800" b="1" dirty="0">
                <a:solidFill>
                  <a:schemeClr val="bg1"/>
                </a:solidFill>
                <a:effectLst>
                  <a:outerShdw blurRad="38100" dist="38100" dir="2700000" algn="tl">
                    <a:srgbClr val="000000">
                      <a:alpha val="43137"/>
                    </a:srgbClr>
                  </a:outerShdw>
                </a:effectLst>
              </a:rPr>
              <a:t>STUDIO:					Size: from 25sqm	Price: </a:t>
            </a:r>
            <a:r>
              <a:rPr lang="en-US" sz="1800" b="1">
                <a:solidFill>
                  <a:schemeClr val="bg1"/>
                </a:solidFill>
                <a:effectLst>
                  <a:outerShdw blurRad="38100" dist="38100" dir="2700000" algn="tl">
                    <a:srgbClr val="000000">
                      <a:alpha val="43137"/>
                    </a:srgbClr>
                  </a:outerShdw>
                </a:effectLst>
              </a:rPr>
              <a:t>from </a:t>
            </a:r>
            <a:r>
              <a:rPr lang="en-US" sz="1800" b="1" smtClean="0">
                <a:solidFill>
                  <a:schemeClr val="bg1"/>
                </a:solidFill>
                <a:effectLst>
                  <a:outerShdw blurRad="38100" dist="38100" dir="2700000" algn="tl">
                    <a:srgbClr val="000000">
                      <a:alpha val="43137"/>
                    </a:srgbClr>
                  </a:outerShdw>
                </a:effectLst>
              </a:rPr>
              <a:t>R745,000</a:t>
            </a:r>
            <a:endParaRPr lang="en-ZA" sz="1800" b="1" dirty="0">
              <a:solidFill>
                <a:schemeClr val="bg1"/>
              </a:solidFill>
              <a:effectLst>
                <a:outerShdw blurRad="38100" dist="38100" dir="2700000" algn="tl">
                  <a:srgbClr val="000000">
                    <a:alpha val="43137"/>
                  </a:srgbClr>
                </a:outerShdw>
              </a:effectLst>
            </a:endParaRPr>
          </a:p>
          <a:p>
            <a:r>
              <a:rPr lang="en-US" sz="1800" b="1" dirty="0">
                <a:solidFill>
                  <a:schemeClr val="bg1"/>
                </a:solidFill>
                <a:effectLst>
                  <a:outerShdw blurRad="38100" dist="38100" dir="2700000" algn="tl">
                    <a:srgbClr val="000000">
                      <a:alpha val="43137"/>
                    </a:srgbClr>
                  </a:outerShdw>
                </a:effectLst>
              </a:rPr>
              <a:t>1 BED + 1 BATH + 1 BASEMENT PARKING BAY		Size: from 47sqm	Price: </a:t>
            </a:r>
            <a:r>
              <a:rPr lang="en-US" sz="1800" b="1">
                <a:solidFill>
                  <a:schemeClr val="bg1"/>
                </a:solidFill>
                <a:effectLst>
                  <a:outerShdw blurRad="38100" dist="38100" dir="2700000" algn="tl">
                    <a:srgbClr val="000000">
                      <a:alpha val="43137"/>
                    </a:srgbClr>
                  </a:outerShdw>
                </a:effectLst>
              </a:rPr>
              <a:t>from </a:t>
            </a:r>
            <a:r>
              <a:rPr lang="en-US" sz="1800" b="1" smtClean="0">
                <a:solidFill>
                  <a:schemeClr val="bg1"/>
                </a:solidFill>
                <a:effectLst>
                  <a:outerShdw blurRad="38100" dist="38100" dir="2700000" algn="tl">
                    <a:srgbClr val="000000">
                      <a:alpha val="43137"/>
                    </a:srgbClr>
                  </a:outerShdw>
                </a:effectLst>
              </a:rPr>
              <a:t>R1,380,000</a:t>
            </a:r>
            <a:endParaRPr lang="en-ZA" sz="1800" b="1" dirty="0">
              <a:solidFill>
                <a:schemeClr val="bg1"/>
              </a:solidFill>
              <a:effectLst>
                <a:outerShdw blurRad="38100" dist="38100" dir="2700000" algn="tl">
                  <a:srgbClr val="000000">
                    <a:alpha val="43137"/>
                  </a:srgbClr>
                </a:outerShdw>
              </a:effectLst>
            </a:endParaRPr>
          </a:p>
          <a:p>
            <a:r>
              <a:rPr lang="en-US" sz="1800" b="1" dirty="0">
                <a:solidFill>
                  <a:schemeClr val="bg1"/>
                </a:solidFill>
                <a:effectLst>
                  <a:outerShdw blurRad="38100" dist="38100" dir="2700000" algn="tl">
                    <a:srgbClr val="000000">
                      <a:alpha val="43137"/>
                    </a:srgbClr>
                  </a:outerShdw>
                </a:effectLst>
              </a:rPr>
              <a:t>2 BEDS + 2 BATHS + 1 BASEMENT PARKING		Size: from 56sqm	Price: </a:t>
            </a:r>
            <a:r>
              <a:rPr lang="en-US" sz="1800" b="1">
                <a:solidFill>
                  <a:schemeClr val="bg1"/>
                </a:solidFill>
                <a:effectLst>
                  <a:outerShdw blurRad="38100" dist="38100" dir="2700000" algn="tl">
                    <a:srgbClr val="000000">
                      <a:alpha val="43137"/>
                    </a:srgbClr>
                  </a:outerShdw>
                </a:effectLst>
              </a:rPr>
              <a:t>from </a:t>
            </a:r>
            <a:r>
              <a:rPr lang="en-US" sz="1800" b="1" smtClean="0">
                <a:solidFill>
                  <a:schemeClr val="bg1"/>
                </a:solidFill>
                <a:effectLst>
                  <a:outerShdw blurRad="38100" dist="38100" dir="2700000" algn="tl">
                    <a:srgbClr val="000000">
                      <a:alpha val="43137"/>
                    </a:srgbClr>
                  </a:outerShdw>
                </a:effectLst>
              </a:rPr>
              <a:t>R1,630,000</a:t>
            </a:r>
            <a:endParaRPr lang="en-ZA" sz="1800" b="1" dirty="0">
              <a:solidFill>
                <a:schemeClr val="bg1"/>
              </a:solidFill>
              <a:effectLst>
                <a:outerShdw blurRad="38100" dist="38100" dir="2700000" algn="tl">
                  <a:srgbClr val="000000">
                    <a:alpha val="43137"/>
                  </a:srgbClr>
                </a:outerShdw>
              </a:effectLst>
            </a:endParaRPr>
          </a:p>
          <a:p>
            <a:r>
              <a:rPr lang="en-US" sz="1800" b="1" dirty="0">
                <a:solidFill>
                  <a:schemeClr val="bg1"/>
                </a:solidFill>
                <a:effectLst>
                  <a:outerShdw blurRad="38100" dist="38100" dir="2700000" algn="tl">
                    <a:srgbClr val="000000">
                      <a:alpha val="43137"/>
                    </a:srgbClr>
                  </a:outerShdw>
                </a:effectLst>
              </a:rPr>
              <a:t>3 BEDS + 3 BATHS + 2 BASEMENT  PARKING		Size: from 107sqm	Price: </a:t>
            </a:r>
            <a:r>
              <a:rPr lang="en-US" sz="1800" b="1">
                <a:solidFill>
                  <a:schemeClr val="bg1"/>
                </a:solidFill>
                <a:effectLst>
                  <a:outerShdw blurRad="38100" dist="38100" dir="2700000" algn="tl">
                    <a:srgbClr val="000000">
                      <a:alpha val="43137"/>
                    </a:srgbClr>
                  </a:outerShdw>
                </a:effectLst>
              </a:rPr>
              <a:t>from </a:t>
            </a:r>
            <a:r>
              <a:rPr lang="en-US" sz="1800" b="1" smtClean="0">
                <a:solidFill>
                  <a:schemeClr val="bg1"/>
                </a:solidFill>
                <a:effectLst>
                  <a:outerShdw blurRad="38100" dist="38100" dir="2700000" algn="tl">
                    <a:srgbClr val="000000">
                      <a:alpha val="43137"/>
                    </a:srgbClr>
                  </a:outerShdw>
                </a:effectLst>
              </a:rPr>
              <a:t>R3,100,000</a:t>
            </a:r>
            <a:endParaRPr lang="en-ZA" sz="1800" b="1" dirty="0">
              <a:solidFill>
                <a:schemeClr val="bg1"/>
              </a:solidFill>
              <a:effectLst>
                <a:outerShdw blurRad="38100" dist="38100" dir="2700000" algn="tl">
                  <a:srgbClr val="000000">
                    <a:alpha val="43137"/>
                  </a:srgbClr>
                </a:outerShdw>
              </a:effectLst>
            </a:endParaRPr>
          </a:p>
        </p:txBody>
      </p:sp>
      <p:sp>
        <p:nvSpPr>
          <p:cNvPr id="4" name="Rectangle 3">
            <a:extLst>
              <a:ext uri="{FF2B5EF4-FFF2-40B4-BE49-F238E27FC236}">
                <a16:creationId xmlns="" xmlns:a16="http://schemas.microsoft.com/office/drawing/2014/main" id="{DC784D5D-F773-4C9C-A8C2-8B982F3EA22B}"/>
              </a:ext>
            </a:extLst>
          </p:cNvPr>
          <p:cNvSpPr/>
          <p:nvPr/>
        </p:nvSpPr>
        <p:spPr>
          <a:xfrm>
            <a:off x="0" y="641992"/>
            <a:ext cx="12192000" cy="462386"/>
          </a:xfrm>
          <a:prstGeom prst="rect">
            <a:avLst/>
          </a:prstGeom>
          <a:solidFill>
            <a:srgbClr val="16374E"/>
          </a:solidFill>
          <a:ln>
            <a:solidFill>
              <a:srgbClr val="205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Isosceles Triangle 4">
            <a:extLst>
              <a:ext uri="{FF2B5EF4-FFF2-40B4-BE49-F238E27FC236}">
                <a16:creationId xmlns="" xmlns:a16="http://schemas.microsoft.com/office/drawing/2014/main" id="{1CD3EF7D-9995-43E7-AD1E-86F79AADDE93}"/>
              </a:ext>
            </a:extLst>
          </p:cNvPr>
          <p:cNvSpPr/>
          <p:nvPr/>
        </p:nvSpPr>
        <p:spPr>
          <a:xfrm>
            <a:off x="10179698" y="731795"/>
            <a:ext cx="541175" cy="4623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Isosceles Triangle 5">
            <a:extLst>
              <a:ext uri="{FF2B5EF4-FFF2-40B4-BE49-F238E27FC236}">
                <a16:creationId xmlns="" xmlns:a16="http://schemas.microsoft.com/office/drawing/2014/main" id="{EA9D4DE2-CC24-4E16-86FE-E7D96A03BB2D}"/>
              </a:ext>
            </a:extLst>
          </p:cNvPr>
          <p:cNvSpPr/>
          <p:nvPr/>
        </p:nvSpPr>
        <p:spPr>
          <a:xfrm rot="10800000">
            <a:off x="10720873" y="641991"/>
            <a:ext cx="541175" cy="4623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577109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FEF085B8-A2C0-4A6F-B663-CCC56F3CD3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 xmlns:a16="http://schemas.microsoft.com/office/drawing/2014/main" id="{2658F6D6-96E0-421A-96D6-3DF4040085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 xmlns:a16="http://schemas.microsoft.com/office/drawing/2014/main" id="{3CF62545-93A0-4FD5-9B48-48DCA794CB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 xmlns:a16="http://schemas.microsoft.com/office/drawing/2014/main" id="{A378F7C6-6C10-4E68-96D6-42B30926CE0A}"/>
              </a:ext>
            </a:extLst>
          </p:cNvPr>
          <p:cNvSpPr>
            <a:spLocks noGrp="1"/>
          </p:cNvSpPr>
          <p:nvPr>
            <p:ph type="title"/>
          </p:nvPr>
        </p:nvSpPr>
        <p:spPr>
          <a:xfrm>
            <a:off x="838200" y="365125"/>
            <a:ext cx="10515600" cy="1325563"/>
          </a:xfrm>
        </p:spPr>
        <p:txBody>
          <a:bodyPr>
            <a:normAutofit/>
          </a:bodyPr>
          <a:lstStyle/>
          <a:p>
            <a:r>
              <a:rPr lang="en-US" sz="3200" dirty="0">
                <a:latin typeface="Adobe Hebrew" panose="02040503050201020203" pitchFamily="18" charset="-79"/>
                <a:cs typeface="Adobe Hebrew" panose="02040503050201020203" pitchFamily="18" charset="-79"/>
              </a:rPr>
              <a:t>Join the Revolution</a:t>
            </a:r>
            <a:r>
              <a:rPr lang="en-US" sz="1200" dirty="0">
                <a:latin typeface="Adobe Hebrew" panose="02040503050201020203" pitchFamily="18" charset="-79"/>
                <a:cs typeface="Adobe Hebrew" panose="02040503050201020203" pitchFamily="18" charset="-79"/>
              </a:rPr>
              <a:t/>
            </a:r>
            <a:br>
              <a:rPr lang="en-US" sz="1200" dirty="0">
                <a:latin typeface="Adobe Hebrew" panose="02040503050201020203" pitchFamily="18" charset="-79"/>
                <a:cs typeface="Adobe Hebrew" panose="02040503050201020203" pitchFamily="18" charset="-79"/>
              </a:rPr>
            </a:br>
            <a:endParaRPr lang="en-ZA" sz="3200" dirty="0"/>
          </a:p>
        </p:txBody>
      </p:sp>
      <p:sp>
        <p:nvSpPr>
          <p:cNvPr id="5" name="Content Placeholder 4">
            <a:extLst>
              <a:ext uri="{FF2B5EF4-FFF2-40B4-BE49-F238E27FC236}">
                <a16:creationId xmlns="" xmlns:a16="http://schemas.microsoft.com/office/drawing/2014/main" id="{C94BC65B-6631-4C95-8C54-CE5E8719E5CD}"/>
              </a:ext>
            </a:extLst>
          </p:cNvPr>
          <p:cNvSpPr>
            <a:spLocks noGrp="1"/>
          </p:cNvSpPr>
          <p:nvPr>
            <p:ph sz="half" idx="1"/>
          </p:nvPr>
        </p:nvSpPr>
        <p:spPr>
          <a:xfrm>
            <a:off x="838200" y="2010833"/>
            <a:ext cx="5096934" cy="4166130"/>
          </a:xfrm>
        </p:spPr>
        <p:txBody>
          <a:bodyPr>
            <a:noAutofit/>
          </a:bodyPr>
          <a:lstStyle/>
          <a:p>
            <a:pPr marL="0" indent="0">
              <a:buNone/>
            </a:pPr>
            <a:r>
              <a:rPr lang="en-GB" sz="1050" b="1" dirty="0"/>
              <a:t>ABOUT THE DEVELOPMENT</a:t>
            </a:r>
            <a:endParaRPr lang="en-ZA" sz="1050" dirty="0"/>
          </a:p>
          <a:p>
            <a:pPr marL="0" indent="0">
              <a:buNone/>
            </a:pPr>
            <a:r>
              <a:rPr lang="en-GB" sz="1050" dirty="0"/>
              <a:t> </a:t>
            </a:r>
            <a:r>
              <a:rPr lang="en-GB" sz="1050" b="1" dirty="0"/>
              <a:t>96 ELIZABETH</a:t>
            </a:r>
            <a:r>
              <a:rPr lang="en-GB" sz="1050" dirty="0"/>
              <a:t> is a sectional title residential development situated in Parkmore, Sandton, at the corner of Elizabeth Avenue and 7</a:t>
            </a:r>
            <a:r>
              <a:rPr lang="en-GB" sz="1050" baseline="30000" dirty="0"/>
              <a:t>th</a:t>
            </a:r>
            <a:r>
              <a:rPr lang="en-GB" sz="1050" dirty="0"/>
              <a:t> Street, measuring 991sqm (31,5m x 31,5m) in extent. The total approved bulk for construction will be 5946 sqm.  As a part of Sandton CBD precinct, this up-market residential development will provide the owners and tenants with a rare opportunity to be within a few hundred meters walking distance of major shopping malls, schools, offices, Morningside Hospital, hotels and the Gautrain station.</a:t>
            </a:r>
            <a:endParaRPr lang="en-ZA" sz="1050" dirty="0"/>
          </a:p>
          <a:p>
            <a:pPr marL="0" indent="0">
              <a:buNone/>
            </a:pPr>
            <a:r>
              <a:rPr lang="en-GB" sz="1050" dirty="0"/>
              <a:t> A unique opportunity for Investors/Co-developers, willing to invest in a  sectional title development and purchase residential units/apartments at a cost price starting </a:t>
            </a:r>
            <a:r>
              <a:rPr lang="en-GB" sz="1050"/>
              <a:t>from </a:t>
            </a:r>
            <a:r>
              <a:rPr lang="en-GB" sz="1050" smtClean="0"/>
              <a:t>R28,995/m2 </a:t>
            </a:r>
            <a:r>
              <a:rPr lang="en-GB" sz="1050" dirty="0"/>
              <a:t>inclusive of VAT/transfer cost for living, rental (short term and/or long term) or a combination of these two. Our Co-development also provides a solid ROI opportunity and/or quick resale.</a:t>
            </a:r>
            <a:endParaRPr lang="en-ZA" sz="1050" dirty="0"/>
          </a:p>
          <a:p>
            <a:pPr marL="0" indent="0">
              <a:buNone/>
            </a:pPr>
            <a:r>
              <a:rPr lang="en-GB" sz="1050" dirty="0"/>
              <a:t> 96 ELIZABETH consists </a:t>
            </a:r>
            <a:r>
              <a:rPr lang="en-GB" sz="1050"/>
              <a:t>of </a:t>
            </a:r>
            <a:r>
              <a:rPr lang="en-GB" sz="1050" smtClean="0"/>
              <a:t>95 </a:t>
            </a:r>
            <a:r>
              <a:rPr lang="en-GB" sz="1050" dirty="0"/>
              <a:t>Scandinavian type and size apartments, which can be consolidated in bigger units, to meet our Co-developers needs and requirements. A variety of units are available, consisting of studios, one bedroom, two bedroom and three bedroom apartments and top floor penthouses with roof gardens. In addition, there are limited staff accommodation units and store rooms available in the upper parking levels which will be sold on a ‘first come, first served ‘</a:t>
            </a:r>
            <a:r>
              <a:rPr lang="en-GB" sz="1050"/>
              <a:t>basis</a:t>
            </a:r>
            <a:r>
              <a:rPr lang="en-GB" sz="1050" smtClean="0"/>
              <a:t>.</a:t>
            </a:r>
            <a:r>
              <a:rPr lang="en-GB" sz="1050" dirty="0"/>
              <a:t> Top finishes will be installed in this upmarket development including modern kitchen, gas appliances, porcelain floor and wall tiles, wooden flooring, climate control and centrally heated water.  </a:t>
            </a:r>
            <a:endParaRPr lang="en-ZA" sz="1050" dirty="0"/>
          </a:p>
          <a:p>
            <a:pPr marL="0" indent="0">
              <a:buNone/>
            </a:pPr>
            <a:r>
              <a:rPr lang="en-GB" sz="1050" dirty="0"/>
              <a:t> </a:t>
            </a:r>
            <a:r>
              <a:rPr lang="en-GB" sz="1050" dirty="0" err="1"/>
              <a:t>Egoli</a:t>
            </a:r>
            <a:r>
              <a:rPr lang="en-GB" sz="1050" dirty="0"/>
              <a:t> Gas will be available in all units in this development. Due to the ongoing problems with consistent electricity supply, </a:t>
            </a:r>
            <a:r>
              <a:rPr lang="en-GB" sz="1050" dirty="0" err="1"/>
              <a:t>Egoli</a:t>
            </a:r>
            <a:r>
              <a:rPr lang="en-GB" sz="1050" dirty="0"/>
              <a:t> Gas will also be utilised for the production of electricity (gas generator), hot water and cooking purposes. All utilities will be provided on a ‘pay-per-use’ smart metering system. A smart security system will provide Word class of safety for our Co-developers.</a:t>
            </a:r>
            <a:endParaRPr lang="en-ZA" sz="1050" dirty="0"/>
          </a:p>
          <a:p>
            <a:pPr marL="0" indent="0">
              <a:buNone/>
            </a:pPr>
            <a:r>
              <a:rPr lang="en-GB" sz="1050" dirty="0"/>
              <a:t> </a:t>
            </a:r>
            <a:endParaRPr lang="en-ZA" sz="1050" dirty="0"/>
          </a:p>
        </p:txBody>
      </p:sp>
      <p:sp>
        <p:nvSpPr>
          <p:cNvPr id="6" name="Content Placeholder 5">
            <a:extLst>
              <a:ext uri="{FF2B5EF4-FFF2-40B4-BE49-F238E27FC236}">
                <a16:creationId xmlns="" xmlns:a16="http://schemas.microsoft.com/office/drawing/2014/main" id="{370563DB-610D-4604-AFA5-5EAF97A912FA}"/>
              </a:ext>
            </a:extLst>
          </p:cNvPr>
          <p:cNvSpPr>
            <a:spLocks noGrp="1"/>
          </p:cNvSpPr>
          <p:nvPr>
            <p:ph sz="half" idx="2"/>
          </p:nvPr>
        </p:nvSpPr>
        <p:spPr>
          <a:xfrm>
            <a:off x="6256866" y="2010833"/>
            <a:ext cx="5096933" cy="4166130"/>
          </a:xfrm>
        </p:spPr>
        <p:txBody>
          <a:bodyPr>
            <a:normAutofit/>
          </a:bodyPr>
          <a:lstStyle/>
          <a:p>
            <a:pPr marL="0" indent="0">
              <a:buNone/>
            </a:pPr>
            <a:r>
              <a:rPr lang="en-GB" sz="1050" b="1" dirty="0"/>
              <a:t>CO-DEVELOPMENT MODEL</a:t>
            </a:r>
            <a:endParaRPr lang="en-ZA" sz="1050" dirty="0"/>
          </a:p>
          <a:p>
            <a:pPr marL="0" indent="0">
              <a:buNone/>
            </a:pPr>
            <a:r>
              <a:rPr lang="en-GB" sz="1050" dirty="0"/>
              <a:t>This development model has been created for those individuals, companies, institutions, organizations, government agencies and expatriates who wish to become Co-developers and purchase their unit(s) at a cost price which does not include a developers profit (usually 25%-35%), just a 3.75% Development Coordination Fee. </a:t>
            </a:r>
            <a:endParaRPr lang="en-ZA" sz="1050" dirty="0"/>
          </a:p>
          <a:p>
            <a:pPr marL="0" indent="0">
              <a:buNone/>
            </a:pPr>
            <a:r>
              <a:rPr lang="en-GB" sz="1050" dirty="0"/>
              <a:t>Co-developers should be sufficiently liquid to finance their investment in 96 ELIZABETH as per the schedule of Progress Payments which forms part of the Purchase/Investment Agreement. This project is not financed by any financial institution and as a consequence there is no interest cost applicable.  The Development is adjacent to the prime Sandton CBD, and the projected value per sqm of your unit on completion should be more </a:t>
            </a:r>
            <a:r>
              <a:rPr lang="en-GB" sz="1050"/>
              <a:t>than </a:t>
            </a:r>
            <a:r>
              <a:rPr lang="en-GB" sz="1050" smtClean="0"/>
              <a:t>40</a:t>
            </a:r>
            <a:r>
              <a:rPr lang="en-GB" sz="1050" dirty="0"/>
              <a:t>% higher than the cost price. </a:t>
            </a:r>
            <a:endParaRPr lang="en-ZA" sz="1050" dirty="0"/>
          </a:p>
          <a:p>
            <a:pPr marL="0" indent="0">
              <a:buNone/>
            </a:pPr>
            <a:r>
              <a:rPr lang="en-GB" sz="1050" dirty="0"/>
              <a:t> The Development concept and rezoning application is for: Residential 3: (apartments) fully equipped and furnished (optional); Height: 7-8 storeys; Floor Area Ratio 6; Coverage 80% for the top-structure and 100% for basement parking.</a:t>
            </a:r>
            <a:endParaRPr lang="en-ZA" sz="1050" dirty="0"/>
          </a:p>
          <a:p>
            <a:pPr marL="0" indent="0">
              <a:buNone/>
            </a:pPr>
            <a:r>
              <a:rPr lang="en-GB" sz="1050" smtClean="0"/>
              <a:t>There </a:t>
            </a:r>
            <a:r>
              <a:rPr lang="en-GB" sz="1050" dirty="0"/>
              <a:t>will be a Management Company appointed to run the completed development</a:t>
            </a:r>
            <a:r>
              <a:rPr lang="en-GB" sz="1050"/>
              <a:t>. </a:t>
            </a:r>
            <a:r>
              <a:rPr lang="en-GB" sz="1050" smtClean="0"/>
              <a:t>Concierge </a:t>
            </a:r>
            <a:r>
              <a:rPr lang="en-GB" sz="1050" dirty="0"/>
              <a:t>services will be available, including on demand cleaning, servicing and laundry, etc</a:t>
            </a:r>
            <a:r>
              <a:rPr lang="en-GB" sz="1050"/>
              <a:t>. </a:t>
            </a:r>
            <a:r>
              <a:rPr lang="en-GB" sz="1050" smtClean="0"/>
              <a:t>This </a:t>
            </a:r>
            <a:r>
              <a:rPr lang="en-GB" sz="1050" dirty="0"/>
              <a:t>service is optional. Sigma Estate Management Services has been appointed to assist the Management Company with building administration and facilities management. The operating Levy will be market related and will only include those additional services chosen by each Co-developer. Co-developers can place their apartments into a rental pool and earn a yield of 10% per year. This rental pool agreement will be for 12 months, </a:t>
            </a:r>
            <a:r>
              <a:rPr lang="en-GB" sz="1050"/>
              <a:t>renewable </a:t>
            </a:r>
            <a:r>
              <a:rPr lang="en-GB" sz="1050" smtClean="0"/>
              <a:t>annually for selected units. </a:t>
            </a:r>
            <a:endParaRPr lang="en-ZA" sz="1050" dirty="0"/>
          </a:p>
          <a:p>
            <a:endParaRPr lang="en-ZA" sz="1050" dirty="0"/>
          </a:p>
        </p:txBody>
      </p:sp>
      <p:grpSp>
        <p:nvGrpSpPr>
          <p:cNvPr id="19" name="Group 18">
            <a:extLst>
              <a:ext uri="{FF2B5EF4-FFF2-40B4-BE49-F238E27FC236}">
                <a16:creationId xmlns="" xmlns:a16="http://schemas.microsoft.com/office/drawing/2014/main" id="{335531C2-3D7C-4F23-BE4F-F1B499832A03}"/>
              </a:ext>
            </a:extLst>
          </p:cNvPr>
          <p:cNvGrpSpPr>
            <a:grpSpLocks noChangeAspect="1"/>
          </p:cNvGrpSpPr>
          <p:nvPr/>
        </p:nvGrpSpPr>
        <p:grpSpPr>
          <a:xfrm>
            <a:off x="8942655" y="249820"/>
            <a:ext cx="2844099" cy="1556172"/>
            <a:chOff x="3687097" y="1213421"/>
            <a:chExt cx="6582696" cy="3601775"/>
          </a:xfrm>
          <a:solidFill>
            <a:schemeClr val="tx1"/>
          </a:solidFill>
        </p:grpSpPr>
        <p:sp>
          <p:nvSpPr>
            <p:cNvPr id="21" name="Block Arc 20">
              <a:extLst>
                <a:ext uri="{FF2B5EF4-FFF2-40B4-BE49-F238E27FC236}">
                  <a16:creationId xmlns="" xmlns:a16="http://schemas.microsoft.com/office/drawing/2014/main" id="{07AF388B-42C9-43C5-8403-4ED2AF232CD1}"/>
                </a:ext>
              </a:extLst>
            </p:cNvPr>
            <p:cNvSpPr/>
            <p:nvPr/>
          </p:nvSpPr>
          <p:spPr>
            <a:xfrm rot="6841525">
              <a:off x="3964587" y="3182426"/>
              <a:ext cx="2082723" cy="1182818"/>
            </a:xfrm>
            <a:prstGeom prst="blockArc">
              <a:avLst>
                <a:gd name="adj1" fmla="val 11280342"/>
                <a:gd name="adj2" fmla="val 21339895"/>
                <a:gd name="adj3" fmla="val 26329"/>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6" name="Block Arc 25">
              <a:extLst>
                <a:ext uri="{FF2B5EF4-FFF2-40B4-BE49-F238E27FC236}">
                  <a16:creationId xmlns="" xmlns:a16="http://schemas.microsoft.com/office/drawing/2014/main" id="{B2FFB131-9CF1-40D5-8CC8-07D58F2F63BA}"/>
                </a:ext>
              </a:extLst>
            </p:cNvPr>
            <p:cNvSpPr/>
            <p:nvPr/>
          </p:nvSpPr>
          <p:spPr>
            <a:xfrm rot="17620259">
              <a:off x="4830866" y="1663374"/>
              <a:ext cx="2082723" cy="1182818"/>
            </a:xfrm>
            <a:prstGeom prst="blockArc">
              <a:avLst>
                <a:gd name="adj1" fmla="val 11407405"/>
                <a:gd name="adj2" fmla="val 21339895"/>
                <a:gd name="adj3" fmla="val 26329"/>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9" name="Circle: Hollow 28">
              <a:extLst>
                <a:ext uri="{FF2B5EF4-FFF2-40B4-BE49-F238E27FC236}">
                  <a16:creationId xmlns="" xmlns:a16="http://schemas.microsoft.com/office/drawing/2014/main" id="{0D1ECE7A-8021-47CD-AB20-ECB304D820D1}"/>
                </a:ext>
              </a:extLst>
            </p:cNvPr>
            <p:cNvSpPr/>
            <p:nvPr/>
          </p:nvSpPr>
          <p:spPr>
            <a:xfrm>
              <a:off x="4365522" y="2696497"/>
              <a:ext cx="1327355" cy="1297858"/>
            </a:xfrm>
            <a:prstGeom prst="donu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0" name="Circle: Hollow 29">
              <a:extLst>
                <a:ext uri="{FF2B5EF4-FFF2-40B4-BE49-F238E27FC236}">
                  <a16:creationId xmlns="" xmlns:a16="http://schemas.microsoft.com/office/drawing/2014/main" id="{23373D22-A49D-45F4-973E-5E09134A7F20}"/>
                </a:ext>
              </a:extLst>
            </p:cNvPr>
            <p:cNvSpPr/>
            <p:nvPr/>
          </p:nvSpPr>
          <p:spPr>
            <a:xfrm>
              <a:off x="5171770" y="2047568"/>
              <a:ext cx="1327355" cy="1297858"/>
            </a:xfrm>
            <a:prstGeom prst="donu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1" name="TextBox 30">
              <a:extLst>
                <a:ext uri="{FF2B5EF4-FFF2-40B4-BE49-F238E27FC236}">
                  <a16:creationId xmlns="" xmlns:a16="http://schemas.microsoft.com/office/drawing/2014/main" id="{E29403F7-D679-4757-9B5D-CF8FEFAD7E57}"/>
                </a:ext>
              </a:extLst>
            </p:cNvPr>
            <p:cNvSpPr txBox="1"/>
            <p:nvPr/>
          </p:nvSpPr>
          <p:spPr>
            <a:xfrm>
              <a:off x="6445044" y="3449286"/>
              <a:ext cx="3824749" cy="641117"/>
            </a:xfrm>
            <a:prstGeom prst="rect">
              <a:avLst/>
            </a:prstGeom>
            <a:grpFill/>
            <a:ln>
              <a:solidFill>
                <a:schemeClr val="bg1"/>
              </a:solidFill>
            </a:ln>
          </p:spPr>
          <p:txBody>
            <a:bodyPr wrap="square" rtlCol="0">
              <a:spAutoFit/>
            </a:bodyPr>
            <a:lstStyle/>
            <a:p>
              <a:r>
                <a:rPr lang="en-ZA" sz="1200" spc="3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ON ELIZABETH</a:t>
              </a:r>
            </a:p>
          </p:txBody>
        </p:sp>
        <p:cxnSp>
          <p:nvCxnSpPr>
            <p:cNvPr id="32" name="Straight Connector 31">
              <a:extLst>
                <a:ext uri="{FF2B5EF4-FFF2-40B4-BE49-F238E27FC236}">
                  <a16:creationId xmlns="" xmlns:a16="http://schemas.microsoft.com/office/drawing/2014/main" id="{484F7751-CC8D-41D9-83A0-5E81EB7AB5DE}"/>
                </a:ext>
              </a:extLst>
            </p:cNvPr>
            <p:cNvCxnSpPr/>
            <p:nvPr/>
          </p:nvCxnSpPr>
          <p:spPr>
            <a:xfrm flipH="1">
              <a:off x="5872228" y="3429000"/>
              <a:ext cx="2485191"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597A6B53-E0BA-4DA9-ACA8-16974F2FD9F9}"/>
                </a:ext>
              </a:extLst>
            </p:cNvPr>
            <p:cNvCxnSpPr>
              <a:cxnSpLocks/>
            </p:cNvCxnSpPr>
            <p:nvPr/>
          </p:nvCxnSpPr>
          <p:spPr>
            <a:xfrm flipH="1">
              <a:off x="3687097" y="3449286"/>
              <a:ext cx="575187"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567144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C94BC65B-6631-4C95-8C54-CE5E8719E5CD}"/>
              </a:ext>
            </a:extLst>
          </p:cNvPr>
          <p:cNvSpPr>
            <a:spLocks noGrp="1"/>
          </p:cNvSpPr>
          <p:nvPr>
            <p:ph sz="half" idx="1"/>
          </p:nvPr>
        </p:nvSpPr>
        <p:spPr>
          <a:xfrm>
            <a:off x="838200" y="1825625"/>
            <a:ext cx="5181600" cy="3622675"/>
          </a:xfrm>
        </p:spPr>
        <p:txBody>
          <a:bodyPr>
            <a:noAutofit/>
          </a:bodyPr>
          <a:lstStyle/>
          <a:p>
            <a:pPr marL="0" indent="0">
              <a:buNone/>
            </a:pPr>
            <a:r>
              <a:rPr lang="en-GB" sz="1050" b="1" dirty="0"/>
              <a:t>CO-DEVELOPMENT PROCESS</a:t>
            </a:r>
            <a:endParaRPr lang="en-ZA" sz="1050" dirty="0"/>
          </a:p>
          <a:p>
            <a:pPr marL="0" indent="0">
              <a:buNone/>
            </a:pPr>
            <a:r>
              <a:rPr lang="en-GB" sz="1050" dirty="0"/>
              <a:t> THE FOUNDERS identified and purchased the property at 96 Elizabeth Avenue, Parkmore, Sandton (ERF 775 Parkmore) as being suitable for sectional title development. The FOUNDERS applied for rezoning and managed the rezoning process, prepared and implemented the marketing of the development, instituted and managed all professional work with regard to the development. </a:t>
            </a:r>
            <a:endParaRPr lang="en-ZA" sz="1050" dirty="0"/>
          </a:p>
          <a:p>
            <a:pPr marL="0" indent="0">
              <a:buNone/>
            </a:pPr>
            <a:r>
              <a:rPr lang="en-GB" sz="1050" dirty="0"/>
              <a:t> Operating as Principal Agent during the construction of the development, the FOUNDERS managed all legal work, including company registration, shareholders agreement, opening of a registered trust account, drafting sub-contractors agreements and conveyancing work regarding preparation for Sectional Title registration.</a:t>
            </a:r>
            <a:endParaRPr lang="en-ZA" sz="1050" dirty="0"/>
          </a:p>
          <a:p>
            <a:pPr marL="0" indent="0">
              <a:buNone/>
            </a:pPr>
            <a:r>
              <a:rPr lang="en-GB" sz="1050" dirty="0"/>
              <a:t> Co-developers should identify the unit(s) they are interested in, sign the Agreement and be issued company shares proportional to the size of their unit(s). For example: if there is 5,000 m2 of total unit area for sale and the size of the unit that our Co-developer chooses is 50m2, they will be issued 50 shares. Please note that these are not profit shares as the company is constructing the development at a cost price </a:t>
            </a:r>
            <a:r>
              <a:rPr lang="en-GB" sz="1050"/>
              <a:t>of </a:t>
            </a:r>
            <a:r>
              <a:rPr lang="en-GB" sz="1050" smtClean="0"/>
              <a:t>R28, 995/m2 inclusive of VAT, if applicable.</a:t>
            </a:r>
            <a:endParaRPr lang="en-ZA" sz="1050" dirty="0"/>
          </a:p>
          <a:p>
            <a:pPr marL="0" indent="0">
              <a:buNone/>
            </a:pPr>
            <a:r>
              <a:rPr lang="en-GB" sz="1050" b="1" smtClean="0"/>
              <a:t>The </a:t>
            </a:r>
            <a:r>
              <a:rPr lang="en-GB" sz="1050" b="1" dirty="0"/>
              <a:t>Founders guarantee to the Co-developers that a cost price </a:t>
            </a:r>
            <a:r>
              <a:rPr lang="en-GB" sz="1050" b="1"/>
              <a:t>of </a:t>
            </a:r>
            <a:r>
              <a:rPr lang="en-GB" sz="1050" b="1" smtClean="0"/>
              <a:t>R28,995/m2 inclusive of  VAT </a:t>
            </a:r>
            <a:r>
              <a:rPr lang="en-GB" sz="1050" b="1" dirty="0"/>
              <a:t>will not be increased during construction period.</a:t>
            </a:r>
            <a:endParaRPr lang="en-ZA" sz="1050" dirty="0"/>
          </a:p>
          <a:p>
            <a:pPr marL="0" indent="0">
              <a:buNone/>
            </a:pPr>
            <a:r>
              <a:rPr lang="en-GB" sz="1050" b="1" dirty="0"/>
              <a:t> </a:t>
            </a:r>
            <a:endParaRPr lang="en-ZA" sz="1050" dirty="0"/>
          </a:p>
          <a:p>
            <a:pPr marL="0" indent="0">
              <a:buNone/>
            </a:pPr>
            <a:endParaRPr lang="en-ZA" sz="1050" dirty="0"/>
          </a:p>
        </p:txBody>
      </p:sp>
      <p:sp>
        <p:nvSpPr>
          <p:cNvPr id="6" name="Content Placeholder 5">
            <a:extLst>
              <a:ext uri="{FF2B5EF4-FFF2-40B4-BE49-F238E27FC236}">
                <a16:creationId xmlns="" xmlns:a16="http://schemas.microsoft.com/office/drawing/2014/main" id="{370563DB-610D-4604-AFA5-5EAF97A912FA}"/>
              </a:ext>
            </a:extLst>
          </p:cNvPr>
          <p:cNvSpPr>
            <a:spLocks noGrp="1"/>
          </p:cNvSpPr>
          <p:nvPr>
            <p:ph sz="half" idx="2"/>
          </p:nvPr>
        </p:nvSpPr>
        <p:spPr>
          <a:xfrm>
            <a:off x="6172200" y="1825625"/>
            <a:ext cx="5181600" cy="4351338"/>
          </a:xfrm>
        </p:spPr>
        <p:txBody>
          <a:bodyPr>
            <a:noAutofit/>
          </a:bodyPr>
          <a:lstStyle/>
          <a:p>
            <a:pPr marL="0" indent="0">
              <a:buNone/>
            </a:pPr>
            <a:r>
              <a:rPr lang="en-GB" sz="1050" b="1" dirty="0"/>
              <a:t>Co-Developer Payment Schedule:</a:t>
            </a:r>
            <a:endParaRPr lang="en-ZA" sz="1050" dirty="0"/>
          </a:p>
          <a:p>
            <a:pPr marL="0" indent="0">
              <a:buNone/>
            </a:pPr>
            <a:r>
              <a:rPr lang="en-GB" sz="1050" b="1" dirty="0"/>
              <a:t> </a:t>
            </a:r>
            <a:r>
              <a:rPr lang="en-GB" sz="1050" dirty="0"/>
              <a:t> </a:t>
            </a:r>
            <a:r>
              <a:rPr lang="en-US" sz="1050" dirty="0"/>
              <a:t>Progress Payments by Co-developers will apply as follows:</a:t>
            </a:r>
            <a:endParaRPr lang="en-ZA" sz="1050" dirty="0"/>
          </a:p>
          <a:p>
            <a:pPr marL="0" indent="0">
              <a:buNone/>
            </a:pPr>
            <a:r>
              <a:rPr lang="en-US" sz="1050" dirty="0"/>
              <a:t> On signature of the Agreement, Co-developer will pay a deposit of 1% of the total purchase price to the Attorney (Richard </a:t>
            </a:r>
            <a:r>
              <a:rPr lang="en-US" sz="1050" dirty="0" err="1"/>
              <a:t>Meaden</a:t>
            </a:r>
            <a:r>
              <a:rPr lang="en-US" sz="1050" dirty="0"/>
              <a:t> and Associates) Trust Account. The deposit (plus interest) is refundable if, in 90 days, the Founders don’t reach sales </a:t>
            </a:r>
            <a:r>
              <a:rPr lang="en-US" sz="1050"/>
              <a:t>of </a:t>
            </a:r>
            <a:r>
              <a:rPr lang="en-US" sz="1050" smtClean="0"/>
              <a:t>25% </a:t>
            </a:r>
            <a:r>
              <a:rPr lang="en-US" sz="1050" dirty="0"/>
              <a:t>of the total saleable area or don’t obtain rezoning approval as originally applied for. Thereafter, a Commencement date will be published and construction will commence.</a:t>
            </a:r>
            <a:br>
              <a:rPr lang="en-US" sz="1050" dirty="0"/>
            </a:br>
            <a:endParaRPr lang="en-ZA" sz="1050" dirty="0"/>
          </a:p>
          <a:p>
            <a:pPr marL="0" indent="0">
              <a:buNone/>
            </a:pPr>
            <a:r>
              <a:rPr lang="en-GB" sz="1050" dirty="0"/>
              <a:t> </a:t>
            </a:r>
            <a:r>
              <a:rPr lang="en-US" sz="1050" dirty="0"/>
              <a:t>Once the Founders meet the conditions per 1(a) above, the Co-Developer should, as per the Agreement, pay a further deposit </a:t>
            </a:r>
            <a:r>
              <a:rPr lang="en-US" sz="1050"/>
              <a:t>of </a:t>
            </a:r>
            <a:r>
              <a:rPr lang="en-US" sz="1050" smtClean="0"/>
              <a:t>14% </a:t>
            </a:r>
            <a:r>
              <a:rPr lang="en-US" sz="1050" dirty="0"/>
              <a:t>into the Company account which, together with the original 1% previously deposited into the Attorney Trust Account, be used as per schedule (3) Cash-flow projection.   </a:t>
            </a:r>
            <a:endParaRPr lang="en-ZA" sz="1050" dirty="0"/>
          </a:p>
          <a:p>
            <a:pPr marL="0" indent="0">
              <a:buNone/>
            </a:pPr>
            <a:r>
              <a:rPr lang="en-US" sz="1050" smtClean="0"/>
              <a:t>All </a:t>
            </a:r>
            <a:r>
              <a:rPr lang="en-US" sz="1050" dirty="0"/>
              <a:t>payment will be according to the Cash flow projections, scheduled, accepted and signed by the Co-developer’s on signature of the Agreement. If at any stage during construction the Co-developer decides to cancel their Agreement, their investment in development to date will be refundable at the completion of the development and will be refunded, together with the applicable interest earned on their deposit in the Attorney Trust account. </a:t>
            </a:r>
            <a:endParaRPr lang="en-ZA" sz="1050" dirty="0"/>
          </a:p>
          <a:p>
            <a:pPr marL="0" indent="0">
              <a:buNone/>
            </a:pPr>
            <a:r>
              <a:rPr lang="en-US" sz="1050" dirty="0"/>
              <a:t> </a:t>
            </a:r>
            <a:endParaRPr lang="en-ZA" sz="1050" dirty="0"/>
          </a:p>
          <a:p>
            <a:endParaRPr lang="en-ZA" sz="1050" dirty="0"/>
          </a:p>
        </p:txBody>
      </p:sp>
      <p:sp>
        <p:nvSpPr>
          <p:cNvPr id="7" name="Title 3">
            <a:extLst>
              <a:ext uri="{FF2B5EF4-FFF2-40B4-BE49-F238E27FC236}">
                <a16:creationId xmlns="" xmlns:a16="http://schemas.microsoft.com/office/drawing/2014/main" id="{10C5F7A5-2E9F-44F3-B55C-16A6CDA5AAD2}"/>
              </a:ext>
            </a:extLst>
          </p:cNvPr>
          <p:cNvSpPr>
            <a:spLocks noGrp="1"/>
          </p:cNvSpPr>
          <p:nvPr>
            <p:ph type="title"/>
          </p:nvPr>
        </p:nvSpPr>
        <p:spPr>
          <a:xfrm>
            <a:off x="838200" y="365125"/>
            <a:ext cx="10515600" cy="1325563"/>
          </a:xfrm>
        </p:spPr>
        <p:txBody>
          <a:bodyPr>
            <a:noAutofit/>
          </a:bodyPr>
          <a:lstStyle/>
          <a:p>
            <a:pPr algn="r"/>
            <a:r>
              <a:rPr lang="en-US" sz="3200" dirty="0">
                <a:latin typeface="Adobe Hebrew" panose="02040503050201020203" pitchFamily="18" charset="-79"/>
                <a:cs typeface="Adobe Hebrew" panose="02040503050201020203" pitchFamily="18" charset="-79"/>
              </a:rPr>
              <a:t>First Come,</a:t>
            </a:r>
            <a:br>
              <a:rPr lang="en-US" sz="3200" dirty="0">
                <a:latin typeface="Adobe Hebrew" panose="02040503050201020203" pitchFamily="18" charset="-79"/>
                <a:cs typeface="Adobe Hebrew" panose="02040503050201020203" pitchFamily="18" charset="-79"/>
              </a:rPr>
            </a:br>
            <a:r>
              <a:rPr lang="en-US" sz="3200" dirty="0">
                <a:latin typeface="Adobe Hebrew" panose="02040503050201020203" pitchFamily="18" charset="-79"/>
                <a:cs typeface="Adobe Hebrew" panose="02040503050201020203" pitchFamily="18" charset="-79"/>
              </a:rPr>
              <a:t>First Serve..</a:t>
            </a:r>
            <a:br>
              <a:rPr lang="en-US" sz="3200" dirty="0">
                <a:latin typeface="Adobe Hebrew" panose="02040503050201020203" pitchFamily="18" charset="-79"/>
                <a:cs typeface="Adobe Hebrew" panose="02040503050201020203" pitchFamily="18" charset="-79"/>
              </a:rPr>
            </a:br>
            <a:endParaRPr lang="en-ZA" sz="3200" dirty="0"/>
          </a:p>
        </p:txBody>
      </p:sp>
      <p:grpSp>
        <p:nvGrpSpPr>
          <p:cNvPr id="23" name="Group 22">
            <a:extLst>
              <a:ext uri="{FF2B5EF4-FFF2-40B4-BE49-F238E27FC236}">
                <a16:creationId xmlns="" xmlns:a16="http://schemas.microsoft.com/office/drawing/2014/main" id="{B9330C53-3DEF-44F1-A44F-0348B56BE984}"/>
              </a:ext>
            </a:extLst>
          </p:cNvPr>
          <p:cNvGrpSpPr/>
          <p:nvPr/>
        </p:nvGrpSpPr>
        <p:grpSpPr>
          <a:xfrm>
            <a:off x="8091867" y="5568103"/>
            <a:ext cx="3261933" cy="924772"/>
            <a:chOff x="8757599" y="219202"/>
            <a:chExt cx="3261933" cy="924772"/>
          </a:xfrm>
        </p:grpSpPr>
        <p:sp>
          <p:nvSpPr>
            <p:cNvPr id="24" name="Isosceles Triangle 23">
              <a:extLst>
                <a:ext uri="{FF2B5EF4-FFF2-40B4-BE49-F238E27FC236}">
                  <a16:creationId xmlns="" xmlns:a16="http://schemas.microsoft.com/office/drawing/2014/main" id="{6328E976-D054-47CC-968A-1541BD3EC89B}"/>
                </a:ext>
              </a:extLst>
            </p:cNvPr>
            <p:cNvSpPr/>
            <p:nvPr/>
          </p:nvSpPr>
          <p:spPr>
            <a:xfrm>
              <a:off x="10396007" y="219204"/>
              <a:ext cx="541175" cy="462386"/>
            </a:xfrm>
            <a:prstGeom prst="triangle">
              <a:avLst/>
            </a:prstGeom>
            <a:solidFill>
              <a:srgbClr val="7BE495"/>
            </a:solidFill>
            <a:ln>
              <a:solidFill>
                <a:srgbClr val="7BE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Isosceles Triangle 24">
              <a:extLst>
                <a:ext uri="{FF2B5EF4-FFF2-40B4-BE49-F238E27FC236}">
                  <a16:creationId xmlns="" xmlns:a16="http://schemas.microsoft.com/office/drawing/2014/main" id="{B46E7888-2753-42E2-92F1-3D5E254549B0}"/>
                </a:ext>
              </a:extLst>
            </p:cNvPr>
            <p:cNvSpPr/>
            <p:nvPr/>
          </p:nvSpPr>
          <p:spPr>
            <a:xfrm rot="10800000">
              <a:off x="10937182" y="219203"/>
              <a:ext cx="541175" cy="462386"/>
            </a:xfrm>
            <a:prstGeom prst="triangle">
              <a:avLst/>
            </a:prstGeom>
            <a:solidFill>
              <a:srgbClr val="7BE495"/>
            </a:solidFill>
            <a:ln>
              <a:solidFill>
                <a:srgbClr val="7BE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Isosceles Triangle 25">
              <a:extLst>
                <a:ext uri="{FF2B5EF4-FFF2-40B4-BE49-F238E27FC236}">
                  <a16:creationId xmlns="" xmlns:a16="http://schemas.microsoft.com/office/drawing/2014/main" id="{364BDB79-4D3A-4DA4-BD63-C97ADFDC927D}"/>
                </a:ext>
              </a:extLst>
            </p:cNvPr>
            <p:cNvSpPr/>
            <p:nvPr/>
          </p:nvSpPr>
          <p:spPr>
            <a:xfrm>
              <a:off x="9313657" y="219203"/>
              <a:ext cx="541175" cy="462386"/>
            </a:xfrm>
            <a:prstGeom prst="triangle">
              <a:avLst/>
            </a:prstGeom>
            <a:solidFill>
              <a:srgbClr val="205072"/>
            </a:solidFill>
            <a:ln>
              <a:solidFill>
                <a:srgbClr val="205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Isosceles Triangle 26">
              <a:extLst>
                <a:ext uri="{FF2B5EF4-FFF2-40B4-BE49-F238E27FC236}">
                  <a16:creationId xmlns="" xmlns:a16="http://schemas.microsoft.com/office/drawing/2014/main" id="{2A1CD86E-1F7C-4141-8EA3-DAAB8AD80159}"/>
                </a:ext>
              </a:extLst>
            </p:cNvPr>
            <p:cNvSpPr/>
            <p:nvPr/>
          </p:nvSpPr>
          <p:spPr>
            <a:xfrm rot="10800000">
              <a:off x="9854832" y="219202"/>
              <a:ext cx="541175" cy="462386"/>
            </a:xfrm>
            <a:prstGeom prst="triangle">
              <a:avLst/>
            </a:prstGeom>
            <a:solidFill>
              <a:srgbClr val="56C596"/>
            </a:solidFill>
            <a:ln>
              <a:solidFill>
                <a:srgbClr val="56C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Isosceles Triangle 27">
              <a:extLst>
                <a:ext uri="{FF2B5EF4-FFF2-40B4-BE49-F238E27FC236}">
                  <a16:creationId xmlns="" xmlns:a16="http://schemas.microsoft.com/office/drawing/2014/main" id="{1C7DFA4D-43B2-4AF4-A4A4-0361C2F1EE8B}"/>
                </a:ext>
              </a:extLst>
            </p:cNvPr>
            <p:cNvSpPr/>
            <p:nvPr/>
          </p:nvSpPr>
          <p:spPr>
            <a:xfrm rot="10800000">
              <a:off x="11478357" y="681587"/>
              <a:ext cx="541175" cy="462386"/>
            </a:xfrm>
            <a:prstGeom prst="triangle">
              <a:avLst/>
            </a:prstGeom>
            <a:solidFill>
              <a:srgbClr val="7BE495"/>
            </a:solidFill>
            <a:ln>
              <a:solidFill>
                <a:srgbClr val="7BE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Isosceles Triangle 28">
              <a:extLst>
                <a:ext uri="{FF2B5EF4-FFF2-40B4-BE49-F238E27FC236}">
                  <a16:creationId xmlns="" xmlns:a16="http://schemas.microsoft.com/office/drawing/2014/main" id="{2B4C5EEB-0FA4-4DAA-9A3E-D7C8CDD600E6}"/>
                </a:ext>
              </a:extLst>
            </p:cNvPr>
            <p:cNvSpPr/>
            <p:nvPr/>
          </p:nvSpPr>
          <p:spPr>
            <a:xfrm>
              <a:off x="9854832" y="681587"/>
              <a:ext cx="541175" cy="462386"/>
            </a:xfrm>
            <a:prstGeom prst="triangle">
              <a:avLst/>
            </a:prstGeom>
            <a:solidFill>
              <a:srgbClr val="205072"/>
            </a:solidFill>
            <a:ln>
              <a:solidFill>
                <a:srgbClr val="205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Isosceles Triangle 29">
              <a:extLst>
                <a:ext uri="{FF2B5EF4-FFF2-40B4-BE49-F238E27FC236}">
                  <a16:creationId xmlns="" xmlns:a16="http://schemas.microsoft.com/office/drawing/2014/main" id="{CDE4B52A-DBD2-4CB0-8529-601EF22D1691}"/>
                </a:ext>
              </a:extLst>
            </p:cNvPr>
            <p:cNvSpPr/>
            <p:nvPr/>
          </p:nvSpPr>
          <p:spPr>
            <a:xfrm rot="10800000">
              <a:off x="10396007" y="681586"/>
              <a:ext cx="541175" cy="462386"/>
            </a:xfrm>
            <a:prstGeom prst="triangle">
              <a:avLst/>
            </a:prstGeom>
            <a:solidFill>
              <a:srgbClr val="56C596"/>
            </a:solidFill>
            <a:ln>
              <a:solidFill>
                <a:srgbClr val="56C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Isosceles Triangle 30">
              <a:extLst>
                <a:ext uri="{FF2B5EF4-FFF2-40B4-BE49-F238E27FC236}">
                  <a16:creationId xmlns="" xmlns:a16="http://schemas.microsoft.com/office/drawing/2014/main" id="{BC4FC149-A82C-49DA-AF9C-74E94F1E2CDA}"/>
                </a:ext>
              </a:extLst>
            </p:cNvPr>
            <p:cNvSpPr/>
            <p:nvPr/>
          </p:nvSpPr>
          <p:spPr>
            <a:xfrm>
              <a:off x="8757599" y="681588"/>
              <a:ext cx="541175" cy="462386"/>
            </a:xfrm>
            <a:prstGeom prst="triangle">
              <a:avLst/>
            </a:prstGeom>
            <a:solidFill>
              <a:srgbClr val="205072"/>
            </a:solidFill>
            <a:ln>
              <a:solidFill>
                <a:srgbClr val="205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32" name="Group 31">
            <a:extLst>
              <a:ext uri="{FF2B5EF4-FFF2-40B4-BE49-F238E27FC236}">
                <a16:creationId xmlns="" xmlns:a16="http://schemas.microsoft.com/office/drawing/2014/main" id="{09E4291B-8242-4A4C-83FB-1C52EC97120C}"/>
              </a:ext>
            </a:extLst>
          </p:cNvPr>
          <p:cNvGrpSpPr/>
          <p:nvPr/>
        </p:nvGrpSpPr>
        <p:grpSpPr>
          <a:xfrm>
            <a:off x="838200" y="371002"/>
            <a:ext cx="1623524" cy="924770"/>
            <a:chOff x="172469" y="219202"/>
            <a:chExt cx="1623524" cy="924770"/>
          </a:xfrm>
        </p:grpSpPr>
        <p:sp>
          <p:nvSpPr>
            <p:cNvPr id="33" name="Isosceles Triangle 32">
              <a:extLst>
                <a:ext uri="{FF2B5EF4-FFF2-40B4-BE49-F238E27FC236}">
                  <a16:creationId xmlns="" xmlns:a16="http://schemas.microsoft.com/office/drawing/2014/main" id="{8DBFC166-0201-492A-92BC-EC6F6802387B}"/>
                </a:ext>
              </a:extLst>
            </p:cNvPr>
            <p:cNvSpPr/>
            <p:nvPr/>
          </p:nvSpPr>
          <p:spPr>
            <a:xfrm>
              <a:off x="172469" y="219202"/>
              <a:ext cx="541175" cy="462386"/>
            </a:xfrm>
            <a:prstGeom prst="triangle">
              <a:avLst/>
            </a:prstGeom>
            <a:solidFill>
              <a:srgbClr val="16374E"/>
            </a:solidFill>
            <a:ln>
              <a:solidFill>
                <a:srgbClr val="163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Isosceles Triangle 33">
              <a:extLst>
                <a:ext uri="{FF2B5EF4-FFF2-40B4-BE49-F238E27FC236}">
                  <a16:creationId xmlns="" xmlns:a16="http://schemas.microsoft.com/office/drawing/2014/main" id="{DE476833-E435-463B-A33C-E19D7EDE228B}"/>
                </a:ext>
              </a:extLst>
            </p:cNvPr>
            <p:cNvSpPr/>
            <p:nvPr/>
          </p:nvSpPr>
          <p:spPr>
            <a:xfrm>
              <a:off x="713644" y="681586"/>
              <a:ext cx="541175" cy="462386"/>
            </a:xfrm>
            <a:prstGeom prst="triangle">
              <a:avLst/>
            </a:prstGeom>
            <a:solidFill>
              <a:srgbClr val="16374E"/>
            </a:solidFill>
            <a:ln>
              <a:solidFill>
                <a:srgbClr val="163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Isosceles Triangle 34">
              <a:extLst>
                <a:ext uri="{FF2B5EF4-FFF2-40B4-BE49-F238E27FC236}">
                  <a16:creationId xmlns="" xmlns:a16="http://schemas.microsoft.com/office/drawing/2014/main" id="{2D8F988C-9CD9-4D70-8984-6AB1F82D5814}"/>
                </a:ext>
              </a:extLst>
            </p:cNvPr>
            <p:cNvSpPr/>
            <p:nvPr/>
          </p:nvSpPr>
          <p:spPr>
            <a:xfrm rot="10800000">
              <a:off x="1254818" y="669595"/>
              <a:ext cx="541175" cy="462386"/>
            </a:xfrm>
            <a:prstGeom prst="triangle">
              <a:avLst/>
            </a:prstGeom>
            <a:solidFill>
              <a:srgbClr val="16374E"/>
            </a:solidFill>
            <a:ln>
              <a:solidFill>
                <a:srgbClr val="163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352006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BE495"/>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 xmlns:a16="http://schemas.microsoft.com/office/drawing/2014/main" id="{754042F3-B1D2-45FC-AF16-CA077DDA12E9}"/>
              </a:ext>
            </a:extLst>
          </p:cNvPr>
          <p:cNvGraphicFramePr/>
          <p:nvPr>
            <p:extLst>
              <p:ext uri="{D42A27DB-BD31-4B8C-83A1-F6EECF244321}">
                <p14:modId xmlns:p14="http://schemas.microsoft.com/office/powerpoint/2010/main" val="4242167449"/>
              </p:ext>
            </p:extLst>
          </p:nvPr>
        </p:nvGraphicFramePr>
        <p:xfrm>
          <a:off x="-31181"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15">
            <a:extLst>
              <a:ext uri="{FF2B5EF4-FFF2-40B4-BE49-F238E27FC236}">
                <a16:creationId xmlns="" xmlns:a16="http://schemas.microsoft.com/office/drawing/2014/main" id="{CAD67648-7CCC-4433-92D3-0E3001487267}"/>
              </a:ext>
            </a:extLst>
          </p:cNvPr>
          <p:cNvGrpSpPr>
            <a:grpSpLocks noChangeAspect="1"/>
          </p:cNvGrpSpPr>
          <p:nvPr/>
        </p:nvGrpSpPr>
        <p:grpSpPr>
          <a:xfrm>
            <a:off x="9241921" y="222956"/>
            <a:ext cx="2844099" cy="1556172"/>
            <a:chOff x="3687097" y="1213421"/>
            <a:chExt cx="6582696" cy="3601775"/>
          </a:xfrm>
        </p:grpSpPr>
        <p:sp>
          <p:nvSpPr>
            <p:cNvPr id="18" name="Block Arc 17">
              <a:extLst>
                <a:ext uri="{FF2B5EF4-FFF2-40B4-BE49-F238E27FC236}">
                  <a16:creationId xmlns="" xmlns:a16="http://schemas.microsoft.com/office/drawing/2014/main" id="{8D47B6A1-7388-46C5-B5FE-662BFD1E6CFF}"/>
                </a:ext>
              </a:extLst>
            </p:cNvPr>
            <p:cNvSpPr/>
            <p:nvPr/>
          </p:nvSpPr>
          <p:spPr>
            <a:xfrm rot="6841525">
              <a:off x="3964587" y="3182426"/>
              <a:ext cx="2082723" cy="1182818"/>
            </a:xfrm>
            <a:prstGeom prst="blockArc">
              <a:avLst>
                <a:gd name="adj1" fmla="val 11280342"/>
                <a:gd name="adj2" fmla="val 21339895"/>
                <a:gd name="adj3" fmla="val 2632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9" name="Block Arc 18">
              <a:extLst>
                <a:ext uri="{FF2B5EF4-FFF2-40B4-BE49-F238E27FC236}">
                  <a16:creationId xmlns="" xmlns:a16="http://schemas.microsoft.com/office/drawing/2014/main" id="{A16D2577-AD04-4AF4-B5F4-C25CE249B55D}"/>
                </a:ext>
              </a:extLst>
            </p:cNvPr>
            <p:cNvSpPr/>
            <p:nvPr/>
          </p:nvSpPr>
          <p:spPr>
            <a:xfrm rot="17620259">
              <a:off x="4830866" y="1663374"/>
              <a:ext cx="2082723" cy="1182818"/>
            </a:xfrm>
            <a:prstGeom prst="blockArc">
              <a:avLst>
                <a:gd name="adj1" fmla="val 11407405"/>
                <a:gd name="adj2" fmla="val 21339895"/>
                <a:gd name="adj3" fmla="val 2632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0" name="Circle: Hollow 19">
              <a:extLst>
                <a:ext uri="{FF2B5EF4-FFF2-40B4-BE49-F238E27FC236}">
                  <a16:creationId xmlns="" xmlns:a16="http://schemas.microsoft.com/office/drawing/2014/main" id="{6EA44B1E-13FE-44B2-A57F-52D88D5177DE}"/>
                </a:ext>
              </a:extLst>
            </p:cNvPr>
            <p:cNvSpPr/>
            <p:nvPr/>
          </p:nvSpPr>
          <p:spPr>
            <a:xfrm>
              <a:off x="4365522" y="2696497"/>
              <a:ext cx="1327355" cy="1297858"/>
            </a:xfrm>
            <a:prstGeom prst="donu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1" name="Circle: Hollow 20">
              <a:extLst>
                <a:ext uri="{FF2B5EF4-FFF2-40B4-BE49-F238E27FC236}">
                  <a16:creationId xmlns="" xmlns:a16="http://schemas.microsoft.com/office/drawing/2014/main" id="{BC3C9CF4-3061-410D-88E1-F5C7DC0944FD}"/>
                </a:ext>
              </a:extLst>
            </p:cNvPr>
            <p:cNvSpPr/>
            <p:nvPr/>
          </p:nvSpPr>
          <p:spPr>
            <a:xfrm>
              <a:off x="5171770" y="2047568"/>
              <a:ext cx="1327355" cy="1297858"/>
            </a:xfrm>
            <a:prstGeom prst="donu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2" name="TextBox 21">
              <a:extLst>
                <a:ext uri="{FF2B5EF4-FFF2-40B4-BE49-F238E27FC236}">
                  <a16:creationId xmlns="" xmlns:a16="http://schemas.microsoft.com/office/drawing/2014/main" id="{0FC0B4A0-4DBD-45C1-83DC-A7BB33CDEA6E}"/>
                </a:ext>
              </a:extLst>
            </p:cNvPr>
            <p:cNvSpPr txBox="1"/>
            <p:nvPr/>
          </p:nvSpPr>
          <p:spPr>
            <a:xfrm>
              <a:off x="6445044" y="3449286"/>
              <a:ext cx="3824749" cy="641117"/>
            </a:xfrm>
            <a:prstGeom prst="rect">
              <a:avLst/>
            </a:prstGeom>
            <a:noFill/>
            <a:ln>
              <a:noFill/>
            </a:ln>
          </p:spPr>
          <p:txBody>
            <a:bodyPr wrap="square" rtlCol="0">
              <a:spAutoFit/>
            </a:bodyPr>
            <a:lstStyle/>
            <a:p>
              <a:r>
                <a:rPr lang="en-ZA" sz="1200" spc="3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ON ELIZABETH</a:t>
              </a:r>
            </a:p>
          </p:txBody>
        </p:sp>
        <p:cxnSp>
          <p:nvCxnSpPr>
            <p:cNvPr id="23" name="Straight Connector 22">
              <a:extLst>
                <a:ext uri="{FF2B5EF4-FFF2-40B4-BE49-F238E27FC236}">
                  <a16:creationId xmlns="" xmlns:a16="http://schemas.microsoft.com/office/drawing/2014/main" id="{16034A50-F4F0-4044-A926-32F323A1E0DE}"/>
                </a:ext>
              </a:extLst>
            </p:cNvPr>
            <p:cNvCxnSpPr/>
            <p:nvPr/>
          </p:nvCxnSpPr>
          <p:spPr>
            <a:xfrm flipH="1">
              <a:off x="5872228" y="3429000"/>
              <a:ext cx="248519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419334A5-BB15-4736-BDC3-3304ACD6DD05}"/>
                </a:ext>
              </a:extLst>
            </p:cNvPr>
            <p:cNvCxnSpPr>
              <a:cxnSpLocks/>
            </p:cNvCxnSpPr>
            <p:nvPr/>
          </p:nvCxnSpPr>
          <p:spPr>
            <a:xfrm flipH="1">
              <a:off x="3687097" y="3449286"/>
              <a:ext cx="5751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 xmlns:a16="http://schemas.microsoft.com/office/drawing/2014/main" id="{C37326D4-AB6E-4C2E-8907-D0BF5C0579C8}"/>
              </a:ext>
            </a:extLst>
          </p:cNvPr>
          <p:cNvSpPr txBox="1"/>
          <p:nvPr/>
        </p:nvSpPr>
        <p:spPr>
          <a:xfrm>
            <a:off x="8993791" y="4133898"/>
            <a:ext cx="2160630" cy="369332"/>
          </a:xfrm>
          <a:prstGeom prst="rect">
            <a:avLst/>
          </a:prstGeom>
          <a:noFill/>
        </p:spPr>
        <p:txBody>
          <a:bodyPr wrap="square" rtlCol="0">
            <a:spAutoFit/>
          </a:bodyPr>
          <a:lstStyle/>
          <a:p>
            <a:r>
              <a:rPr lang="en-ZA" dirty="0">
                <a:solidFill>
                  <a:schemeClr val="bg1"/>
                </a:solidFill>
              </a:rPr>
              <a:t>Contact us Today:</a:t>
            </a:r>
          </a:p>
        </p:txBody>
      </p:sp>
      <p:pic>
        <p:nvPicPr>
          <p:cNvPr id="12" name="Picture 11">
            <a:extLst>
              <a:ext uri="{FF2B5EF4-FFF2-40B4-BE49-F238E27FC236}">
                <a16:creationId xmlns="" xmlns:a16="http://schemas.microsoft.com/office/drawing/2014/main" id="{CAADA82E-2AE9-4658-8349-31E0909B4E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3677" y="5731969"/>
            <a:ext cx="940670" cy="507962"/>
          </a:xfrm>
          <a:prstGeom prst="rect">
            <a:avLst/>
          </a:prstGeom>
        </p:spPr>
      </p:pic>
    </p:spTree>
    <p:extLst>
      <p:ext uri="{BB962C8B-B14F-4D97-AF65-F5344CB8AC3E}">
        <p14:creationId xmlns:p14="http://schemas.microsoft.com/office/powerpoint/2010/main" val="2654137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05D2D646-B297-443F-9122-AE0C17B717AF}"/>
              </a:ext>
            </a:extLst>
          </p:cNvPr>
          <p:cNvGrpSpPr>
            <a:grpSpLocks noChangeAspect="1"/>
          </p:cNvGrpSpPr>
          <p:nvPr/>
        </p:nvGrpSpPr>
        <p:grpSpPr>
          <a:xfrm>
            <a:off x="543580" y="2428203"/>
            <a:ext cx="7183035" cy="3930257"/>
            <a:chOff x="3687097" y="1213421"/>
            <a:chExt cx="6582696" cy="3601775"/>
          </a:xfrm>
        </p:grpSpPr>
        <p:sp>
          <p:nvSpPr>
            <p:cNvPr id="10" name="Block Arc 9">
              <a:extLst>
                <a:ext uri="{FF2B5EF4-FFF2-40B4-BE49-F238E27FC236}">
                  <a16:creationId xmlns="" xmlns:a16="http://schemas.microsoft.com/office/drawing/2014/main" id="{A7D2E1C3-A2BF-4AF1-922D-3EDE0123D171}"/>
                </a:ext>
              </a:extLst>
            </p:cNvPr>
            <p:cNvSpPr/>
            <p:nvPr/>
          </p:nvSpPr>
          <p:spPr>
            <a:xfrm rot="6841525">
              <a:off x="3964587" y="3182426"/>
              <a:ext cx="2082723" cy="1182818"/>
            </a:xfrm>
            <a:prstGeom prst="blockArc">
              <a:avLst>
                <a:gd name="adj1" fmla="val 11280342"/>
                <a:gd name="adj2" fmla="val 21339895"/>
                <a:gd name="adj3" fmla="val 2632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1" name="Block Arc 10">
              <a:extLst>
                <a:ext uri="{FF2B5EF4-FFF2-40B4-BE49-F238E27FC236}">
                  <a16:creationId xmlns="" xmlns:a16="http://schemas.microsoft.com/office/drawing/2014/main" id="{EE4E1370-8AD6-488F-A371-E77200C70995}"/>
                </a:ext>
              </a:extLst>
            </p:cNvPr>
            <p:cNvSpPr/>
            <p:nvPr/>
          </p:nvSpPr>
          <p:spPr>
            <a:xfrm rot="17620259">
              <a:off x="4830866" y="1663374"/>
              <a:ext cx="2082723" cy="1182818"/>
            </a:xfrm>
            <a:prstGeom prst="blockArc">
              <a:avLst>
                <a:gd name="adj1" fmla="val 11407405"/>
                <a:gd name="adj2" fmla="val 21339895"/>
                <a:gd name="adj3" fmla="val 2632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6" name="Circle: Hollow 5">
              <a:extLst>
                <a:ext uri="{FF2B5EF4-FFF2-40B4-BE49-F238E27FC236}">
                  <a16:creationId xmlns="" xmlns:a16="http://schemas.microsoft.com/office/drawing/2014/main" id="{AD1CC7E2-4AF9-4869-A04C-3782DAC072CC}"/>
                </a:ext>
              </a:extLst>
            </p:cNvPr>
            <p:cNvSpPr/>
            <p:nvPr/>
          </p:nvSpPr>
          <p:spPr>
            <a:xfrm>
              <a:off x="4365522" y="2696497"/>
              <a:ext cx="1327355" cy="1297858"/>
            </a:xfrm>
            <a:prstGeom prst="don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7" name="Circle: Hollow 6">
              <a:extLst>
                <a:ext uri="{FF2B5EF4-FFF2-40B4-BE49-F238E27FC236}">
                  <a16:creationId xmlns="" xmlns:a16="http://schemas.microsoft.com/office/drawing/2014/main" id="{8BCF0276-6275-453D-85AB-25956D9074A9}"/>
                </a:ext>
              </a:extLst>
            </p:cNvPr>
            <p:cNvSpPr/>
            <p:nvPr/>
          </p:nvSpPr>
          <p:spPr>
            <a:xfrm>
              <a:off x="5171770" y="2047568"/>
              <a:ext cx="1327355" cy="1297858"/>
            </a:xfrm>
            <a:prstGeom prst="don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2" name="TextBox 11">
              <a:extLst>
                <a:ext uri="{FF2B5EF4-FFF2-40B4-BE49-F238E27FC236}">
                  <a16:creationId xmlns="" xmlns:a16="http://schemas.microsoft.com/office/drawing/2014/main" id="{385EAA57-A9A1-4DBA-85EB-88551E7465B4}"/>
                </a:ext>
              </a:extLst>
            </p:cNvPr>
            <p:cNvSpPr txBox="1"/>
            <p:nvPr/>
          </p:nvSpPr>
          <p:spPr>
            <a:xfrm>
              <a:off x="6445045" y="3449286"/>
              <a:ext cx="3824748" cy="461665"/>
            </a:xfrm>
            <a:prstGeom prst="rect">
              <a:avLst/>
            </a:prstGeom>
            <a:noFill/>
          </p:spPr>
          <p:txBody>
            <a:bodyPr wrap="square" rtlCol="0">
              <a:spAutoFit/>
            </a:bodyPr>
            <a:lstStyle/>
            <a:p>
              <a:r>
                <a:rPr lang="en-ZA" sz="2400" spc="300" dirty="0">
                  <a:solidFill>
                    <a:schemeClr val="tx1">
                      <a:lumMod val="75000"/>
                      <a:lumOff val="25000"/>
                    </a:schemeClr>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ON ELIZABETH</a:t>
              </a:r>
            </a:p>
          </p:txBody>
        </p:sp>
        <p:cxnSp>
          <p:nvCxnSpPr>
            <p:cNvPr id="14" name="Straight Connector 13">
              <a:extLst>
                <a:ext uri="{FF2B5EF4-FFF2-40B4-BE49-F238E27FC236}">
                  <a16:creationId xmlns="" xmlns:a16="http://schemas.microsoft.com/office/drawing/2014/main" id="{2AC328BA-DEFF-4726-BE08-94B6956E00FB}"/>
                </a:ext>
              </a:extLst>
            </p:cNvPr>
            <p:cNvCxnSpPr/>
            <p:nvPr/>
          </p:nvCxnSpPr>
          <p:spPr>
            <a:xfrm flipH="1">
              <a:off x="5872228" y="3429000"/>
              <a:ext cx="248519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C24BB6ED-911A-4883-AB16-37EC5EC20134}"/>
                </a:ext>
              </a:extLst>
            </p:cNvPr>
            <p:cNvCxnSpPr>
              <a:cxnSpLocks/>
            </p:cNvCxnSpPr>
            <p:nvPr/>
          </p:nvCxnSpPr>
          <p:spPr>
            <a:xfrm flipH="1">
              <a:off x="3687097" y="3449286"/>
              <a:ext cx="57518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Diagonal Stripe 2">
            <a:extLst>
              <a:ext uri="{FF2B5EF4-FFF2-40B4-BE49-F238E27FC236}">
                <a16:creationId xmlns="" xmlns:a16="http://schemas.microsoft.com/office/drawing/2014/main" id="{022950BB-1643-4D99-873D-39C1E056F79F}"/>
              </a:ext>
            </a:extLst>
          </p:cNvPr>
          <p:cNvSpPr/>
          <p:nvPr/>
        </p:nvSpPr>
        <p:spPr>
          <a:xfrm rot="5400000">
            <a:off x="5648875" y="323903"/>
            <a:ext cx="6867026" cy="6219226"/>
          </a:xfrm>
          <a:prstGeom prst="diagStripe">
            <a:avLst>
              <a:gd name="adj" fmla="val 86366"/>
            </a:avLst>
          </a:prstGeom>
          <a:solidFill>
            <a:srgbClr val="42BE89"/>
          </a:solidFill>
          <a:ln>
            <a:solidFill>
              <a:srgbClr val="7BE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268531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5F2B53-0858-4C87-8198-A9267F7C5651}"/>
              </a:ext>
            </a:extLst>
          </p:cNvPr>
          <p:cNvSpPr>
            <a:spLocks noGrp="1"/>
          </p:cNvSpPr>
          <p:nvPr>
            <p:ph type="title"/>
          </p:nvPr>
        </p:nvSpPr>
        <p:spPr/>
        <p:txBody>
          <a:bodyPr/>
          <a:lstStyle/>
          <a:p>
            <a:endParaRPr lang="en-ZA"/>
          </a:p>
        </p:txBody>
      </p:sp>
      <p:pic>
        <p:nvPicPr>
          <p:cNvPr id="7" name="Picture 6" descr="A large city landscape&#10;&#10;Description automatically generated">
            <a:extLst>
              <a:ext uri="{FF2B5EF4-FFF2-40B4-BE49-F238E27FC236}">
                <a16:creationId xmlns="" xmlns:a16="http://schemas.microsoft.com/office/drawing/2014/main" id="{7C7A05AA-77F0-4DC3-B0EE-0C6813F54EE0}"/>
              </a:ext>
            </a:extLst>
          </p:cNvPr>
          <p:cNvPicPr>
            <a:picLocks noChangeAspect="1"/>
          </p:cNvPicPr>
          <p:nvPr/>
        </p:nvPicPr>
        <p:blipFill rotWithShape="1">
          <a:blip r:embed="rId2">
            <a:extLst>
              <a:ext uri="{28A0092B-C50C-407E-A947-70E740481C1C}">
                <a14:useLocalDpi xmlns:a14="http://schemas.microsoft.com/office/drawing/2010/main" val="0"/>
              </a:ext>
            </a:extLst>
          </a:blip>
          <a:srcRect l="30312" t="56668" r="14160"/>
          <a:stretch/>
        </p:blipFill>
        <p:spPr>
          <a:xfrm>
            <a:off x="0" y="0"/>
            <a:ext cx="12192000" cy="6341110"/>
          </a:xfrm>
          <a:prstGeom prst="rect">
            <a:avLst/>
          </a:prstGeom>
        </p:spPr>
      </p:pic>
      <p:sp>
        <p:nvSpPr>
          <p:cNvPr id="8" name="TextBox 7">
            <a:extLst>
              <a:ext uri="{FF2B5EF4-FFF2-40B4-BE49-F238E27FC236}">
                <a16:creationId xmlns="" xmlns:a16="http://schemas.microsoft.com/office/drawing/2014/main" id="{CCEA0F35-2D3B-43FF-B0A3-B32C6C85AF2C}"/>
              </a:ext>
            </a:extLst>
          </p:cNvPr>
          <p:cNvSpPr txBox="1"/>
          <p:nvPr/>
        </p:nvSpPr>
        <p:spPr>
          <a:xfrm>
            <a:off x="393539" y="-149210"/>
            <a:ext cx="10660284" cy="5201424"/>
          </a:xfrm>
          <a:prstGeom prst="rect">
            <a:avLst/>
          </a:prstGeom>
          <a:noFill/>
        </p:spPr>
        <p:txBody>
          <a:bodyPr wrap="square" rtlCol="0">
            <a:spAutoFit/>
          </a:bodyPr>
          <a:lstStyle/>
          <a:p>
            <a:r>
              <a:rPr lang="en-ZA" sz="16600" dirty="0">
                <a:solidFill>
                  <a:schemeClr val="bg1"/>
                </a:solidFill>
              </a:rPr>
              <a:t>THE CITY SKYLINE</a:t>
            </a:r>
          </a:p>
        </p:txBody>
      </p:sp>
    </p:spTree>
    <p:extLst>
      <p:ext uri="{BB962C8B-B14F-4D97-AF65-F5344CB8AC3E}">
        <p14:creationId xmlns:p14="http://schemas.microsoft.com/office/powerpoint/2010/main" val="4148609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2BE89"/>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A79CB368-D787-4214-8BEB-E0370AB735FE}"/>
              </a:ext>
            </a:extLst>
          </p:cNvPr>
          <p:cNvSpPr/>
          <p:nvPr/>
        </p:nvSpPr>
        <p:spPr>
          <a:xfrm>
            <a:off x="775447" y="3743623"/>
            <a:ext cx="4100233" cy="2808782"/>
          </a:xfrm>
          <a:prstGeom prst="rect">
            <a:avLst/>
          </a:prstGeom>
        </p:spPr>
        <p:txBody>
          <a:bodyPr wrap="square">
            <a:spAutoFit/>
          </a:bodyPr>
          <a:lstStyle/>
          <a:p>
            <a:pPr>
              <a:lnSpc>
                <a:spcPct val="107000"/>
              </a:lnSpc>
              <a:spcBef>
                <a:spcPts val="1200"/>
              </a:spcBef>
              <a:spcAft>
                <a:spcPts val="0"/>
              </a:spcAft>
            </a:pPr>
            <a:r>
              <a:rPr lang="en-ZA" sz="4800" b="1" kern="0" cap="all" dirty="0">
                <a:solidFill>
                  <a:srgbClr val="16374E"/>
                </a:solidFill>
                <a:latin typeface="Arial" panose="020B0604020202020204" pitchFamily="34" charset="0"/>
                <a:ea typeface="Times New Roman" panose="02020603050405020304" pitchFamily="18" charset="0"/>
                <a:cs typeface="Times New Roman" panose="02020603050405020304" pitchFamily="18" charset="0"/>
              </a:rPr>
              <a:t>MODERN, INNER</a:t>
            </a:r>
            <a:r>
              <a:rPr lang="en-ZA" sz="6000" b="1" kern="0" cap="all" dirty="0">
                <a:solidFill>
                  <a:srgbClr val="16374E"/>
                </a:solidFill>
                <a:effectLst/>
                <a:latin typeface="Arial" panose="020B0604020202020204" pitchFamily="34" charset="0"/>
                <a:ea typeface="Times New Roman" panose="02020603050405020304" pitchFamily="18" charset="0"/>
                <a:cs typeface="Times New Roman" panose="02020603050405020304" pitchFamily="18" charset="0"/>
              </a:rPr>
              <a:t>CITY LIVING</a:t>
            </a:r>
            <a:endParaRPr lang="en-ZA" b="1" kern="0" dirty="0">
              <a:solidFill>
                <a:srgbClr val="16374E"/>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D2BE5DBA-08F5-47F2-A7D7-EF7B5B5FAE7B}"/>
              </a:ext>
            </a:extLst>
          </p:cNvPr>
          <p:cNvSpPr/>
          <p:nvPr/>
        </p:nvSpPr>
        <p:spPr>
          <a:xfrm>
            <a:off x="775447" y="330889"/>
            <a:ext cx="4145687" cy="373757"/>
          </a:xfrm>
          <a:prstGeom prst="rect">
            <a:avLst/>
          </a:prstGeom>
        </p:spPr>
        <p:txBody>
          <a:bodyPr wrap="none">
            <a:spAutoFit/>
          </a:bodyPr>
          <a:lstStyle/>
          <a:p>
            <a:pPr>
              <a:lnSpc>
                <a:spcPct val="107000"/>
              </a:lnSpc>
              <a:spcAft>
                <a:spcPts val="800"/>
              </a:spcAft>
            </a:pPr>
            <a:r>
              <a:rPr lang="en-ZA" b="1" cap="all" spc="60" dirty="0">
                <a:solidFill>
                  <a:srgbClr val="16374E"/>
                </a:solidFill>
                <a:latin typeface="Arial" panose="020B0604020202020204" pitchFamily="34" charset="0"/>
                <a:ea typeface="Calibri" panose="020F0502020204030204" pitchFamily="34" charset="0"/>
                <a:cs typeface="Times New Roman" panose="02020603050405020304" pitchFamily="18" charset="0"/>
              </a:rPr>
              <a:t>WELCOME TO 96 on ELIZABETH:</a:t>
            </a:r>
            <a:endParaRPr lang="en-ZA" sz="1200" b="1" dirty="0">
              <a:solidFill>
                <a:srgbClr val="16374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 xmlns:a16="http://schemas.microsoft.com/office/drawing/2014/main" id="{03BC6B78-E2CD-4743-BD5E-9E1FF3236EF9}"/>
              </a:ext>
            </a:extLst>
          </p:cNvPr>
          <p:cNvSpPr/>
          <p:nvPr/>
        </p:nvSpPr>
        <p:spPr>
          <a:xfrm>
            <a:off x="775447" y="771862"/>
            <a:ext cx="8866264" cy="2657138"/>
          </a:xfrm>
          <a:prstGeom prst="rect">
            <a:avLst/>
          </a:prstGeom>
        </p:spPr>
        <p:txBody>
          <a:bodyPr wrap="square">
            <a:spAutoFit/>
          </a:bodyPr>
          <a:lstStyle/>
          <a:p>
            <a:pPr>
              <a:spcAft>
                <a:spcPts val="750"/>
              </a:spcAft>
            </a:pPr>
            <a:r>
              <a:rPr lang="en-ZA" sz="2000" b="1" dirty="0">
                <a:solidFill>
                  <a:schemeClr val="bg1"/>
                </a:solidFill>
                <a:latin typeface="Arial Nova Light" panose="020B0304020202020204" pitchFamily="34" charset="0"/>
                <a:ea typeface="Adobe Fangsong Std R" panose="02020400000000000000" pitchFamily="18" charset="-128"/>
                <a:cs typeface="Leelawadee UI" panose="020B0502040204020203" pitchFamily="34" charset="-34"/>
              </a:rPr>
              <a:t>Inspired by modern designs that feature clean, contemporary lines and stylish finishes, 96 on Elizabeth is the latest addition to the prestigious neighbourhood of Sandton – offering European style, designer apartments at a price that’s unheard of in this sought-after area.</a:t>
            </a:r>
            <a:endParaRPr lang="en-ZA" sz="1600" b="1" dirty="0">
              <a:solidFill>
                <a:schemeClr val="bg1"/>
              </a:solidFill>
              <a:latin typeface="Arial Nova Light" panose="020B0304020202020204" pitchFamily="34" charset="0"/>
              <a:ea typeface="Adobe Fangsong Std R" panose="02020400000000000000" pitchFamily="18" charset="-128"/>
              <a:cs typeface="Leelawadee UI" panose="020B0502040204020203" pitchFamily="34" charset="-34"/>
            </a:endParaRPr>
          </a:p>
          <a:p>
            <a:pPr>
              <a:spcAft>
                <a:spcPts val="750"/>
              </a:spcAft>
            </a:pPr>
            <a:r>
              <a:rPr lang="en-ZA" sz="2000" b="1" dirty="0">
                <a:solidFill>
                  <a:schemeClr val="bg1"/>
                </a:solidFill>
                <a:latin typeface="Arial Nova Light" panose="020B0304020202020204" pitchFamily="34" charset="0"/>
                <a:ea typeface="Adobe Fangsong Std R" panose="02020400000000000000" pitchFamily="18" charset="-128"/>
                <a:cs typeface="Leelawadee UI" panose="020B0502040204020203" pitchFamily="34" charset="-34"/>
              </a:rPr>
              <a:t>Comprising of a mix of studio, 1, 2 and 3 bedroom apartments including penthouses, this exclusive development is ideal for those who enjoy the benefits of central living but still want to relax in a space that indulges their senses and takes them away from it all.</a:t>
            </a:r>
            <a:endParaRPr lang="en-ZA" sz="1600" b="1" dirty="0">
              <a:solidFill>
                <a:schemeClr val="bg1"/>
              </a:solidFill>
              <a:latin typeface="Arial Nova Light" panose="020B0304020202020204" pitchFamily="34" charset="0"/>
              <a:ea typeface="Adobe Fangsong Std R" panose="02020400000000000000" pitchFamily="18" charset="-128"/>
              <a:cs typeface="Leelawadee UI" panose="020B0502040204020203" pitchFamily="34" charset="-34"/>
            </a:endParaRPr>
          </a:p>
        </p:txBody>
      </p:sp>
      <p:sp>
        <p:nvSpPr>
          <p:cNvPr id="9" name="Diagonal Stripe 8">
            <a:extLst>
              <a:ext uri="{FF2B5EF4-FFF2-40B4-BE49-F238E27FC236}">
                <a16:creationId xmlns="" xmlns:a16="http://schemas.microsoft.com/office/drawing/2014/main" id="{6294B26B-43E2-4360-B75D-22EA1D35683D}"/>
              </a:ext>
            </a:extLst>
          </p:cNvPr>
          <p:cNvSpPr/>
          <p:nvPr/>
        </p:nvSpPr>
        <p:spPr>
          <a:xfrm rot="16200000" flipV="1">
            <a:off x="5648875" y="323903"/>
            <a:ext cx="6867026" cy="6219226"/>
          </a:xfrm>
          <a:prstGeom prst="diagStripe">
            <a:avLst>
              <a:gd name="adj" fmla="val 863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109917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5">
            <a:extLst>
              <a:ext uri="{FF2B5EF4-FFF2-40B4-BE49-F238E27FC236}">
                <a16:creationId xmlns="" xmlns:a16="http://schemas.microsoft.com/office/drawing/2014/main" id="{F0EC1F59-340C-4B4C-B833-8F738868A4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1" y="1"/>
            <a:ext cx="9298323" cy="5234471"/>
          </a:xfrm>
        </p:spPr>
      </p:pic>
      <p:pic>
        <p:nvPicPr>
          <p:cNvPr id="19" name="Picture 18">
            <a:extLst>
              <a:ext uri="{FF2B5EF4-FFF2-40B4-BE49-F238E27FC236}">
                <a16:creationId xmlns="" xmlns:a16="http://schemas.microsoft.com/office/drawing/2014/main" id="{120F09CD-2182-4351-B57F-CB3A17B74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026" y="2435837"/>
            <a:ext cx="4323974" cy="2882649"/>
          </a:xfrm>
          <a:prstGeom prst="rect">
            <a:avLst/>
          </a:prstGeom>
        </p:spPr>
      </p:pic>
      <p:sp>
        <p:nvSpPr>
          <p:cNvPr id="8" name="Heart 7">
            <a:extLst>
              <a:ext uri="{FF2B5EF4-FFF2-40B4-BE49-F238E27FC236}">
                <a16:creationId xmlns="" xmlns:a16="http://schemas.microsoft.com/office/drawing/2014/main" id="{41A86803-C1A1-4CBE-AD80-9928D15CFDCA}"/>
              </a:ext>
            </a:extLst>
          </p:cNvPr>
          <p:cNvSpPr/>
          <p:nvPr/>
        </p:nvSpPr>
        <p:spPr>
          <a:xfrm>
            <a:off x="1577433" y="6307788"/>
            <a:ext cx="374249" cy="332457"/>
          </a:xfrm>
          <a:prstGeom prst="heart">
            <a:avLst/>
          </a:prstGeom>
          <a:solidFill>
            <a:srgbClr val="FF0000">
              <a:alpha val="7882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pic>
        <p:nvPicPr>
          <p:cNvPr id="4" name="Picture 3">
            <a:extLst>
              <a:ext uri="{FF2B5EF4-FFF2-40B4-BE49-F238E27FC236}">
                <a16:creationId xmlns="" xmlns:a16="http://schemas.microsoft.com/office/drawing/2014/main" id="{731ACB59-4913-4CEA-B28E-83A49002F1BD}"/>
              </a:ext>
            </a:extLst>
          </p:cNvPr>
          <p:cNvPicPr/>
          <p:nvPr/>
        </p:nvPicPr>
        <p:blipFill rotWithShape="1">
          <a:blip r:embed="rId4"/>
          <a:srcRect t="33278" r="2" b="23391"/>
          <a:stretch/>
        </p:blipFill>
        <p:spPr>
          <a:xfrm>
            <a:off x="6466114" y="5234472"/>
            <a:ext cx="5725886" cy="1623527"/>
          </a:xfrm>
          <a:prstGeom prst="rect">
            <a:avLst/>
          </a:prstGeom>
          <a:ln>
            <a:noFill/>
          </a:ln>
        </p:spPr>
      </p:pic>
      <p:sp>
        <p:nvSpPr>
          <p:cNvPr id="2" name="TextBox 1">
            <a:extLst>
              <a:ext uri="{FF2B5EF4-FFF2-40B4-BE49-F238E27FC236}">
                <a16:creationId xmlns="" xmlns:a16="http://schemas.microsoft.com/office/drawing/2014/main" id="{E0047B1B-89D0-4438-B46E-71ECB1A04D4F}"/>
              </a:ext>
            </a:extLst>
          </p:cNvPr>
          <p:cNvSpPr txBox="1"/>
          <p:nvPr/>
        </p:nvSpPr>
        <p:spPr>
          <a:xfrm>
            <a:off x="101692" y="5353737"/>
            <a:ext cx="2880953" cy="1384995"/>
          </a:xfrm>
          <a:prstGeom prst="rect">
            <a:avLst/>
          </a:prstGeom>
          <a:noFill/>
        </p:spPr>
        <p:txBody>
          <a:bodyPr wrap="square" rtlCol="0">
            <a:spAutoFit/>
          </a:bodyPr>
          <a:lstStyle/>
          <a:p>
            <a:r>
              <a:rPr lang="en-ZA" sz="2800" dirty="0">
                <a:latin typeface="Adobe Hebrew" panose="02040503050201020203" pitchFamily="18" charset="-79"/>
                <a:cs typeface="Adobe Hebrew" panose="02040503050201020203" pitchFamily="18" charset="-79"/>
              </a:rPr>
              <a:t>Find yourself in the Heart of Sandton</a:t>
            </a:r>
          </a:p>
        </p:txBody>
      </p:sp>
      <p:pic>
        <p:nvPicPr>
          <p:cNvPr id="6" name="Picture 5" descr="A large body of water with a city in the background&#10;&#10;Description automatically generated">
            <a:extLst>
              <a:ext uri="{FF2B5EF4-FFF2-40B4-BE49-F238E27FC236}">
                <a16:creationId xmlns="" xmlns:a16="http://schemas.microsoft.com/office/drawing/2014/main" id="{7234F643-6341-4AEB-AB70-649ACF9F58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0237" y="5234473"/>
            <a:ext cx="2705876" cy="1623526"/>
          </a:xfrm>
          <a:prstGeom prst="rect">
            <a:avLst/>
          </a:prstGeom>
        </p:spPr>
      </p:pic>
      <p:pic>
        <p:nvPicPr>
          <p:cNvPr id="16" name="Picture 15">
            <a:extLst>
              <a:ext uri="{FF2B5EF4-FFF2-40B4-BE49-F238E27FC236}">
                <a16:creationId xmlns="" xmlns:a16="http://schemas.microsoft.com/office/drawing/2014/main" id="{7BE993FA-96E9-411A-AEA3-C42E91522B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8026" y="0"/>
            <a:ext cx="4323974" cy="2435838"/>
          </a:xfrm>
          <a:prstGeom prst="rect">
            <a:avLst/>
          </a:prstGeom>
        </p:spPr>
      </p:pic>
    </p:spTree>
    <p:extLst>
      <p:ext uri="{BB962C8B-B14F-4D97-AF65-F5344CB8AC3E}">
        <p14:creationId xmlns:p14="http://schemas.microsoft.com/office/powerpoint/2010/main" val="120820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993572-A24B-43F5-940D-36FDDF3F74E4}"/>
              </a:ext>
            </a:extLst>
          </p:cNvPr>
          <p:cNvSpPr>
            <a:spLocks noGrp="1"/>
          </p:cNvSpPr>
          <p:nvPr>
            <p:ph type="title"/>
          </p:nvPr>
        </p:nvSpPr>
        <p:spPr>
          <a:xfrm>
            <a:off x="289368" y="634181"/>
            <a:ext cx="4011030" cy="1676603"/>
          </a:xfrm>
        </p:spPr>
        <p:txBody>
          <a:bodyPr>
            <a:noAutofit/>
          </a:bodyPr>
          <a:lstStyle/>
          <a:p>
            <a:r>
              <a:rPr lang="en-US" sz="3200" dirty="0">
                <a:latin typeface="Adobe Hebrew" panose="02040503050201020203" pitchFamily="18" charset="-79"/>
                <a:cs typeface="Adobe Hebrew" panose="02040503050201020203" pitchFamily="18" charset="-79"/>
              </a:rPr>
              <a:t>Are you working in the Sandton CBD and spending endless hours in traffic?</a:t>
            </a:r>
            <a:endParaRPr lang="en-ZA" sz="3200" dirty="0">
              <a:latin typeface="Adobe Hebrew" panose="02040503050201020203" pitchFamily="18" charset="-79"/>
              <a:cs typeface="Adobe Hebrew" panose="02040503050201020203" pitchFamily="18" charset="-79"/>
            </a:endParaRPr>
          </a:p>
        </p:txBody>
      </p:sp>
      <p:sp>
        <p:nvSpPr>
          <p:cNvPr id="3" name="Content Placeholder 2">
            <a:extLst>
              <a:ext uri="{FF2B5EF4-FFF2-40B4-BE49-F238E27FC236}">
                <a16:creationId xmlns="" xmlns:a16="http://schemas.microsoft.com/office/drawing/2014/main" id="{5FF77870-8F99-41C5-A7ED-80491AFD9072}"/>
              </a:ext>
            </a:extLst>
          </p:cNvPr>
          <p:cNvSpPr>
            <a:spLocks noGrp="1"/>
          </p:cNvSpPr>
          <p:nvPr>
            <p:ph idx="1"/>
          </p:nvPr>
        </p:nvSpPr>
        <p:spPr>
          <a:xfrm>
            <a:off x="289368" y="2438400"/>
            <a:ext cx="3651466" cy="3785419"/>
          </a:xfrm>
        </p:spPr>
        <p:txBody>
          <a:bodyPr>
            <a:normAutofit/>
          </a:bodyPr>
          <a:lstStyle/>
          <a:p>
            <a:pPr marL="0" indent="0">
              <a:buNone/>
            </a:pPr>
            <a:r>
              <a:rPr lang="en-US" sz="1800" dirty="0"/>
              <a:t>Why not enjoy a walk to the office?</a:t>
            </a:r>
          </a:p>
          <a:p>
            <a:endParaRPr lang="en-ZA" sz="1800" dirty="0"/>
          </a:p>
        </p:txBody>
      </p:sp>
      <p:pic>
        <p:nvPicPr>
          <p:cNvPr id="6" name="Picture 5" descr="A person wearing a suit and tie walking on a sidewalk&#10;&#10;Description automatically generated">
            <a:extLst>
              <a:ext uri="{FF2B5EF4-FFF2-40B4-BE49-F238E27FC236}">
                <a16:creationId xmlns="" xmlns:a16="http://schemas.microsoft.com/office/drawing/2014/main" id="{953C3C50-5579-48A1-A49C-94A4BFA1A856}"/>
              </a:ext>
            </a:extLst>
          </p:cNvPr>
          <p:cNvPicPr>
            <a:picLocks noChangeAspect="1"/>
          </p:cNvPicPr>
          <p:nvPr/>
        </p:nvPicPr>
        <p:blipFill rotWithShape="1">
          <a:blip r:embed="rId2">
            <a:extLst>
              <a:ext uri="{28A0092B-C50C-407E-A947-70E740481C1C}">
                <a14:useLocalDpi xmlns:a14="http://schemas.microsoft.com/office/drawing/2010/main" val="0"/>
              </a:ext>
            </a:extLst>
          </a:blip>
          <a:srcRect l="26486" r="-1" b="-1"/>
          <a:stretch/>
        </p:blipFill>
        <p:spPr>
          <a:xfrm>
            <a:off x="4639056" y="10"/>
            <a:ext cx="7552944" cy="6857990"/>
          </a:xfrm>
          <a:prstGeom prst="rect">
            <a:avLst/>
          </a:prstGeom>
          <a:effectLst/>
        </p:spPr>
      </p:pic>
      <p:sp>
        <p:nvSpPr>
          <p:cNvPr id="7" name="Rectangle 6">
            <a:extLst>
              <a:ext uri="{FF2B5EF4-FFF2-40B4-BE49-F238E27FC236}">
                <a16:creationId xmlns="" xmlns:a16="http://schemas.microsoft.com/office/drawing/2014/main" id="{C70C5245-57FF-4302-996F-3C0F326E45EF}"/>
              </a:ext>
            </a:extLst>
          </p:cNvPr>
          <p:cNvSpPr/>
          <p:nvPr/>
        </p:nvSpPr>
        <p:spPr>
          <a:xfrm>
            <a:off x="4450080" y="0"/>
            <a:ext cx="188976" cy="6857990"/>
          </a:xfrm>
          <a:prstGeom prst="rect">
            <a:avLst/>
          </a:prstGeom>
          <a:solidFill>
            <a:srgbClr val="42BE89"/>
          </a:solidFill>
          <a:ln>
            <a:solidFill>
              <a:srgbClr val="42B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73421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3461F-045D-4098-AC4B-12EA215434EB}"/>
              </a:ext>
            </a:extLst>
          </p:cNvPr>
          <p:cNvSpPr>
            <a:spLocks noGrp="1"/>
          </p:cNvSpPr>
          <p:nvPr>
            <p:ph type="title"/>
          </p:nvPr>
        </p:nvSpPr>
        <p:spPr>
          <a:xfrm>
            <a:off x="481013" y="327026"/>
            <a:ext cx="4241458" cy="2287588"/>
          </a:xfrm>
        </p:spPr>
        <p:txBody>
          <a:bodyPr anchor="ctr">
            <a:normAutofit/>
          </a:bodyPr>
          <a:lstStyle/>
          <a:p>
            <a:r>
              <a:rPr lang="en-US" sz="3300" dirty="0">
                <a:latin typeface="Adobe Hebrew" panose="02040503050201020203" pitchFamily="18" charset="-79"/>
                <a:cs typeface="Adobe Hebrew" panose="02040503050201020203" pitchFamily="18" charset="-79"/>
              </a:rPr>
              <a:t>Are you a young professional and want to start your own life?</a:t>
            </a:r>
            <a:endParaRPr lang="en-ZA" sz="3300" dirty="0">
              <a:latin typeface="Adobe Hebrew" panose="02040503050201020203" pitchFamily="18" charset="-79"/>
              <a:cs typeface="Adobe Hebrew" panose="02040503050201020203" pitchFamily="18" charset="-79"/>
            </a:endParaRPr>
          </a:p>
        </p:txBody>
      </p:sp>
      <p:sp>
        <p:nvSpPr>
          <p:cNvPr id="3" name="Content Placeholder 2">
            <a:extLst>
              <a:ext uri="{FF2B5EF4-FFF2-40B4-BE49-F238E27FC236}">
                <a16:creationId xmlns="" xmlns:a16="http://schemas.microsoft.com/office/drawing/2014/main" id="{A69AAF9A-786D-4A72-A4A3-9251CFDEE3BE}"/>
              </a:ext>
            </a:extLst>
          </p:cNvPr>
          <p:cNvSpPr>
            <a:spLocks noGrp="1"/>
          </p:cNvSpPr>
          <p:nvPr>
            <p:ph idx="1"/>
          </p:nvPr>
        </p:nvSpPr>
        <p:spPr>
          <a:xfrm>
            <a:off x="9027476" y="1446406"/>
            <a:ext cx="7485413" cy="2287587"/>
          </a:xfrm>
        </p:spPr>
        <p:txBody>
          <a:bodyPr anchor="ctr">
            <a:normAutofit/>
          </a:bodyPr>
          <a:lstStyle/>
          <a:p>
            <a:pPr marL="0" indent="0">
              <a:buNone/>
            </a:pPr>
            <a:r>
              <a:rPr lang="en-US" sz="1800" dirty="0"/>
              <a:t>We are the right choice for you.</a:t>
            </a:r>
          </a:p>
          <a:p>
            <a:endParaRPr lang="en-ZA" sz="1800" dirty="0"/>
          </a:p>
        </p:txBody>
      </p:sp>
      <p:pic>
        <p:nvPicPr>
          <p:cNvPr id="7" name="Picture 6" descr="A group of people sitting posing for the camera&#10;&#10;Description automatically generated">
            <a:extLst>
              <a:ext uri="{FF2B5EF4-FFF2-40B4-BE49-F238E27FC236}">
                <a16:creationId xmlns="" xmlns:a16="http://schemas.microsoft.com/office/drawing/2014/main" id="{D1251C5D-B4BF-4243-910E-E3CE74B37AF9}"/>
              </a:ext>
            </a:extLst>
          </p:cNvPr>
          <p:cNvPicPr>
            <a:picLocks noChangeAspect="1"/>
          </p:cNvPicPr>
          <p:nvPr/>
        </p:nvPicPr>
        <p:blipFill rotWithShape="1">
          <a:blip r:embed="rId2">
            <a:extLst>
              <a:ext uri="{28A0092B-C50C-407E-A947-70E740481C1C}">
                <a14:useLocalDpi xmlns:a14="http://schemas.microsoft.com/office/drawing/2010/main" val="0"/>
              </a:ext>
            </a:extLst>
          </a:blip>
          <a:srcRect b="24185"/>
          <a:stretch/>
        </p:blipFill>
        <p:spPr>
          <a:xfrm>
            <a:off x="-9168" y="2763151"/>
            <a:ext cx="12201168" cy="4093262"/>
          </a:xfrm>
          <a:custGeom>
            <a:avLst/>
            <a:gdLst>
              <a:gd name="connsiteX0" fmla="*/ 12201168 w 12201168"/>
              <a:gd name="connsiteY0" fmla="*/ 0 h 4093262"/>
              <a:gd name="connsiteX1" fmla="*/ 12201168 w 12201168"/>
              <a:gd name="connsiteY1" fmla="*/ 4093262 h 4093262"/>
              <a:gd name="connsiteX2" fmla="*/ 0 w 12201168"/>
              <a:gd name="connsiteY2" fmla="*/ 4093262 h 4093262"/>
              <a:gd name="connsiteX3" fmla="*/ 0 w 12201168"/>
              <a:gd name="connsiteY3" fmla="*/ 49771 h 4093262"/>
              <a:gd name="connsiteX4" fmla="*/ 344880 w 12201168"/>
              <a:gd name="connsiteY4" fmla="*/ 64399 h 4093262"/>
              <a:gd name="connsiteX5" fmla="*/ 9469555 w 12201168"/>
              <a:gd name="connsiteY5" fmla="*/ 167599 h 4093262"/>
              <a:gd name="connsiteX6" fmla="*/ 11750723 w 12201168"/>
              <a:gd name="connsiteY6" fmla="*/ 7961 h 409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2173423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D259B9F-4F1D-46C0-98EB-6EDF38CFC5B8}"/>
              </a:ext>
            </a:extLst>
          </p:cNvPr>
          <p:cNvSpPr/>
          <p:nvPr/>
        </p:nvSpPr>
        <p:spPr>
          <a:xfrm>
            <a:off x="7202123" y="3429000"/>
            <a:ext cx="4989877" cy="3429000"/>
          </a:xfrm>
          <a:prstGeom prst="rect">
            <a:avLst/>
          </a:prstGeom>
          <a:solidFill>
            <a:srgbClr val="42BE89"/>
          </a:solidFill>
          <a:ln>
            <a:solidFill>
              <a:srgbClr val="42B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 xmlns:a16="http://schemas.microsoft.com/office/drawing/2014/main" id="{DCC60A3B-A0E9-415C-A4FA-1BDADD6FFBA4}"/>
              </a:ext>
            </a:extLst>
          </p:cNvPr>
          <p:cNvSpPr>
            <a:spLocks noGrp="1"/>
          </p:cNvSpPr>
          <p:nvPr>
            <p:ph type="title"/>
          </p:nvPr>
        </p:nvSpPr>
        <p:spPr>
          <a:xfrm>
            <a:off x="838200" y="365125"/>
            <a:ext cx="7761790" cy="1325563"/>
          </a:xfrm>
        </p:spPr>
        <p:txBody>
          <a:bodyPr>
            <a:normAutofit/>
          </a:bodyPr>
          <a:lstStyle/>
          <a:p>
            <a:r>
              <a:rPr lang="en-US" sz="3200" dirty="0">
                <a:latin typeface="Adobe Hebrew" panose="02040503050201020203" pitchFamily="18" charset="-79"/>
                <a:cs typeface="Adobe Hebrew" panose="02040503050201020203" pitchFamily="18" charset="-79"/>
              </a:rPr>
              <a:t>Or a young couple that needs a convenient school location?</a:t>
            </a:r>
            <a:endParaRPr lang="en-ZA" sz="3200" dirty="0">
              <a:latin typeface="Adobe Hebrew" panose="02040503050201020203" pitchFamily="18" charset="-79"/>
              <a:cs typeface="Adobe Hebrew" panose="02040503050201020203" pitchFamily="18" charset="-79"/>
            </a:endParaRPr>
          </a:p>
        </p:txBody>
      </p:sp>
      <p:sp>
        <p:nvSpPr>
          <p:cNvPr id="3" name="Content Placeholder 2">
            <a:extLst>
              <a:ext uri="{FF2B5EF4-FFF2-40B4-BE49-F238E27FC236}">
                <a16:creationId xmlns="" xmlns:a16="http://schemas.microsoft.com/office/drawing/2014/main" id="{C08FF0BC-47A5-41EE-BE86-B129E74ED60B}"/>
              </a:ext>
            </a:extLst>
          </p:cNvPr>
          <p:cNvSpPr>
            <a:spLocks noGrp="1"/>
          </p:cNvSpPr>
          <p:nvPr>
            <p:ph idx="1"/>
          </p:nvPr>
        </p:nvSpPr>
        <p:spPr>
          <a:xfrm>
            <a:off x="838200" y="1478385"/>
            <a:ext cx="10515600" cy="4351338"/>
          </a:xfrm>
        </p:spPr>
        <p:txBody>
          <a:bodyPr>
            <a:normAutofit/>
          </a:bodyPr>
          <a:lstStyle/>
          <a:p>
            <a:pPr marL="0" indent="0">
              <a:buNone/>
            </a:pPr>
            <a:r>
              <a:rPr lang="en-US" sz="1800" dirty="0"/>
              <a:t>We have many option to choose from…</a:t>
            </a:r>
          </a:p>
          <a:p>
            <a:endParaRPr lang="en-ZA" sz="1800" dirty="0"/>
          </a:p>
        </p:txBody>
      </p:sp>
      <p:pic>
        <p:nvPicPr>
          <p:cNvPr id="5" name="Picture 4" descr="A person holding a baby&#10;&#10;Description automatically generated">
            <a:extLst>
              <a:ext uri="{FF2B5EF4-FFF2-40B4-BE49-F238E27FC236}">
                <a16:creationId xmlns="" xmlns:a16="http://schemas.microsoft.com/office/drawing/2014/main" id="{3D66833D-2F4B-4C98-B06C-40777E3FD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0739" y="3539286"/>
            <a:ext cx="4812643" cy="3208428"/>
          </a:xfrm>
          <a:prstGeom prst="rect">
            <a:avLst/>
          </a:prstGeom>
        </p:spPr>
      </p:pic>
      <p:pic>
        <p:nvPicPr>
          <p:cNvPr id="7" name="Picture 6" descr="A picture containing person, sitting, table, indoor&#10;&#10;Description automatically generated">
            <a:extLst>
              <a:ext uri="{FF2B5EF4-FFF2-40B4-BE49-F238E27FC236}">
                <a16:creationId xmlns="" xmlns:a16="http://schemas.microsoft.com/office/drawing/2014/main" id="{A217625B-68E7-4330-9FE1-E28A0B501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0407"/>
            <a:ext cx="7202123" cy="4047593"/>
          </a:xfrm>
          <a:prstGeom prst="rect">
            <a:avLst/>
          </a:prstGeom>
        </p:spPr>
      </p:pic>
    </p:spTree>
    <p:extLst>
      <p:ext uri="{BB962C8B-B14F-4D97-AF65-F5344CB8AC3E}">
        <p14:creationId xmlns:p14="http://schemas.microsoft.com/office/powerpoint/2010/main" val="70079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sitting on a bicycle&#10;&#10;Description automatically generated">
            <a:extLst>
              <a:ext uri="{FF2B5EF4-FFF2-40B4-BE49-F238E27FC236}">
                <a16:creationId xmlns="" xmlns:a16="http://schemas.microsoft.com/office/drawing/2014/main" id="{E56461CB-F435-4BB5-9FCD-3E9298E7782C}"/>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25000"/>
          <a:stretch/>
        </p:blipFill>
        <p:spPr>
          <a:xfrm>
            <a:off x="20" y="10"/>
            <a:ext cx="12191980" cy="6857990"/>
          </a:xfrm>
          <a:prstGeom prst="rect">
            <a:avLst/>
          </a:prstGeom>
          <a:solidFill>
            <a:srgbClr val="FFFFFF"/>
          </a:solidFill>
        </p:spPr>
      </p:pic>
      <p:sp>
        <p:nvSpPr>
          <p:cNvPr id="2" name="Title 1">
            <a:extLst>
              <a:ext uri="{FF2B5EF4-FFF2-40B4-BE49-F238E27FC236}">
                <a16:creationId xmlns="" xmlns:a16="http://schemas.microsoft.com/office/drawing/2014/main" id="{1A804F30-C8B8-41F2-BF69-1C712110F323}"/>
              </a:ext>
            </a:extLst>
          </p:cNvPr>
          <p:cNvSpPr>
            <a:spLocks noGrp="1"/>
          </p:cNvSpPr>
          <p:nvPr>
            <p:ph type="title"/>
          </p:nvPr>
        </p:nvSpPr>
        <p:spPr>
          <a:xfrm>
            <a:off x="2916819" y="4926202"/>
            <a:ext cx="9004139" cy="1325563"/>
          </a:xfrm>
        </p:spPr>
        <p:txBody>
          <a:bodyPr>
            <a:normAutofit/>
          </a:bodyPr>
          <a:lstStyle/>
          <a:p>
            <a:pPr algn="r"/>
            <a:r>
              <a:rPr lang="en-US" sz="3200" dirty="0">
                <a:solidFill>
                  <a:schemeClr val="bg1"/>
                </a:solidFill>
                <a:latin typeface="Adobe Hebrew" panose="02040503050201020203" pitchFamily="18" charset="-79"/>
                <a:cs typeface="Adobe Hebrew" panose="02040503050201020203" pitchFamily="18" charset="-79"/>
              </a:rPr>
              <a:t>What about enjoying your retirement with convenience?</a:t>
            </a:r>
            <a:endParaRPr lang="en-ZA" sz="3200" dirty="0">
              <a:solidFill>
                <a:schemeClr val="bg1"/>
              </a:solidFill>
              <a:latin typeface="Adobe Hebrew" panose="02040503050201020203" pitchFamily="18" charset="-79"/>
              <a:cs typeface="Adobe Hebrew" panose="02040503050201020203" pitchFamily="18" charset="-79"/>
            </a:endParaRPr>
          </a:p>
        </p:txBody>
      </p:sp>
      <p:sp>
        <p:nvSpPr>
          <p:cNvPr id="3" name="Content Placeholder 2">
            <a:extLst>
              <a:ext uri="{FF2B5EF4-FFF2-40B4-BE49-F238E27FC236}">
                <a16:creationId xmlns="" xmlns:a16="http://schemas.microsoft.com/office/drawing/2014/main" id="{575418F0-B4A7-4481-A2C3-91D8AF242017}"/>
              </a:ext>
            </a:extLst>
          </p:cNvPr>
          <p:cNvSpPr>
            <a:spLocks noGrp="1"/>
          </p:cNvSpPr>
          <p:nvPr>
            <p:ph idx="1"/>
          </p:nvPr>
        </p:nvSpPr>
        <p:spPr>
          <a:xfrm>
            <a:off x="1134318" y="6251765"/>
            <a:ext cx="10515600" cy="482219"/>
          </a:xfrm>
        </p:spPr>
        <p:txBody>
          <a:bodyPr>
            <a:normAutofit/>
          </a:bodyPr>
          <a:lstStyle/>
          <a:p>
            <a:pPr marL="0" indent="0" algn="r">
              <a:buNone/>
            </a:pPr>
            <a:r>
              <a:rPr lang="en-US" sz="1800" dirty="0">
                <a:solidFill>
                  <a:schemeClr val="bg1"/>
                </a:solidFill>
              </a:rPr>
              <a:t>We have it all</a:t>
            </a:r>
          </a:p>
          <a:p>
            <a:pPr algn="r"/>
            <a:endParaRPr lang="en-ZA" sz="1800" dirty="0">
              <a:solidFill>
                <a:srgbClr val="FFFFFF"/>
              </a:solidFill>
            </a:endParaRPr>
          </a:p>
        </p:txBody>
      </p:sp>
    </p:spTree>
    <p:extLst>
      <p:ext uri="{BB962C8B-B14F-4D97-AF65-F5344CB8AC3E}">
        <p14:creationId xmlns:p14="http://schemas.microsoft.com/office/powerpoint/2010/main" val="275756899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TotalTime>
  <Words>325</Words>
  <Application>Microsoft Office PowerPoint</Application>
  <PresentationFormat>Custom</PresentationFormat>
  <Paragraphs>54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Are you working in the Sandton CBD and spending endless hours in traffic?</vt:lpstr>
      <vt:lpstr>Are you a young professional and want to start your own life?</vt:lpstr>
      <vt:lpstr>Or a young couple that needs a convenient school location?</vt:lpstr>
      <vt:lpstr>What about enjoying your retirement with convenience?</vt:lpstr>
      <vt:lpstr>Unit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Interested in Joining the Revolution? Sign-up to be a Co-Developer today!</vt:lpstr>
      <vt:lpstr>Join the Revolution </vt:lpstr>
      <vt:lpstr>First Come, First Serve..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Praveer Parbhoo</dc:creator>
  <cp:lastModifiedBy>Vanja</cp:lastModifiedBy>
  <cp:revision>19</cp:revision>
  <dcterms:created xsi:type="dcterms:W3CDTF">2019-07-14T19:09:05Z</dcterms:created>
  <dcterms:modified xsi:type="dcterms:W3CDTF">2019-09-13T07:39:36Z</dcterms:modified>
</cp:coreProperties>
</file>